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8" d="100"/>
          <a:sy n="88" d="100"/>
        </p:scale>
        <p:origin x="451"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uk-UA" smtClean="0"/>
              <a:t>Зразок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uk-UA" smtClean="0"/>
              <a:t>Клацніть, щоб редагувати стиль зразка підзаголовка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Назва та підпис">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Редагувати стиль зразка тексту</a:t>
            </a:r>
          </a:p>
        </p:txBody>
      </p:sp>
      <p:sp>
        <p:nvSpPr>
          <p:cNvPr id="4" name="Date Placeholder 3"/>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uk-UA" smtClean="0"/>
              <a:t>Зразок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uk-UA" smtClean="0"/>
              <a:t>Редагувати стиль зразка тексту</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Редагувати стиль зразка тексту</a:t>
            </a:r>
          </a:p>
        </p:txBody>
      </p:sp>
      <p:sp>
        <p:nvSpPr>
          <p:cNvPr id="4" name="Date Placeholder 3"/>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ка назв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uk-UA" smtClean="0"/>
              <a:t>Зразок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uk-UA" smtClean="0"/>
              <a:t>Редагувати стиль зразка тексту</a:t>
            </a:r>
          </a:p>
        </p:txBody>
      </p:sp>
      <p:sp>
        <p:nvSpPr>
          <p:cNvPr id="5" name="Date Placeholder 4"/>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ка назви цитат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uk-UA" smtClean="0"/>
              <a:t>Зразок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uk-UA" smtClean="0"/>
              <a:t>Редагувати стиль зразка тексту</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uk-UA" smtClean="0"/>
              <a:t>Редагувати стиль зразка тексту</a:t>
            </a:r>
          </a:p>
        </p:txBody>
      </p:sp>
      <p:sp>
        <p:nvSpPr>
          <p:cNvPr id="5" name="Date Placeholder 4"/>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Істина/хибніст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uk-UA" smtClean="0"/>
              <a:t>Зразок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uk-UA" smtClean="0"/>
              <a:t>Редагувати стиль зразка тексту</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uk-UA" smtClean="0"/>
              <a:t>Редагувати стиль зразка тексту</a:t>
            </a:r>
          </a:p>
        </p:txBody>
      </p:sp>
      <p:sp>
        <p:nvSpPr>
          <p:cNvPr id="5" name="Date Placeholder 4"/>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uk-UA" smtClean="0"/>
              <a:t>Зразок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uk-UA" smtClean="0"/>
              <a:t>Зразок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Редагувати стиль зразка тексту</a:t>
            </a:r>
          </a:p>
        </p:txBody>
      </p:sp>
      <p:sp>
        <p:nvSpPr>
          <p:cNvPr id="4" name="Date Placeholder 3"/>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uk-UA" smtClean="0"/>
              <a:t>Зразок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Редагувати стиль зразка тексту</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Редагувати стиль зразка тексту</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uk-UA" smtClean="0"/>
              <a:t>Зразок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Редагувати стиль зразка тексту</a:t>
            </a:r>
          </a:p>
        </p:txBody>
      </p:sp>
      <p:sp>
        <p:nvSpPr>
          <p:cNvPr id="5" name="Date Placeholder 4"/>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uk-UA" smtClean="0"/>
              <a:t>Зразок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Редагувати стиль зразка тексту</a:t>
            </a:r>
          </a:p>
        </p:txBody>
      </p:sp>
      <p:sp>
        <p:nvSpPr>
          <p:cNvPr id="5" name="Date Placeholder 4"/>
          <p:cNvSpPr>
            <a:spLocks noGrp="1"/>
          </p:cNvSpPr>
          <p:nvPr>
            <p:ph type="dt" sz="half" idx="10"/>
          </p:nvPr>
        </p:nvSpPr>
        <p:spPr/>
        <p:txBody>
          <a:bodyPr/>
          <a:lstStyle/>
          <a:p>
            <a:fld id="{B61BEF0D-F0BB-DE4B-95CE-6DB70DBA9567}" type="datetimeFigureOut">
              <a:rPr lang="en-US" dirty="0"/>
              <a:pPr/>
              <a:t>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2/2/2022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zakon.rada.gov.ua/laws/show/806-2018-%D0%BF#n22"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zakon.rada.gov.ua/laws/show/806-2018-%D0%BF#n53"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zakon.rada.gov.ua/laws/show/806-2018-%D0%BF#n58" TargetMode="External"/><Relationship Id="rId2" Type="http://schemas.openxmlformats.org/officeDocument/2006/relationships/hyperlink" Target="https://zakon.rada.gov.ua/laws/show/806-2018-%D0%BF#n56"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66431" y="376016"/>
            <a:ext cx="9838182" cy="3324313"/>
          </a:xfrm>
        </p:spPr>
        <p:txBody>
          <a:bodyPr>
            <a:normAutofit/>
          </a:bodyPr>
          <a:lstStyle/>
          <a:p>
            <a:pPr algn="ctr"/>
            <a:r>
              <a:rPr lang="uk-UA" sz="3600" b="1" dirty="0" smtClean="0">
                <a:latin typeface="Times New Roman" panose="02020603050405020304" pitchFamily="18" charset="0"/>
                <a:cs typeface="Times New Roman" panose="02020603050405020304" pitchFamily="18" charset="0"/>
              </a:rPr>
              <a:t>Про здійснення контролю</a:t>
            </a:r>
            <a:br>
              <a:rPr lang="uk-UA" sz="3600" b="1" dirty="0" smtClean="0">
                <a:latin typeface="Times New Roman" panose="02020603050405020304" pitchFamily="18" charset="0"/>
                <a:cs typeface="Times New Roman" panose="02020603050405020304" pitchFamily="18" charset="0"/>
              </a:rPr>
            </a:br>
            <a:r>
              <a:rPr lang="uk-UA" sz="3600" b="1" dirty="0" smtClean="0">
                <a:latin typeface="Times New Roman" panose="02020603050405020304" pitchFamily="18" charset="0"/>
                <a:cs typeface="Times New Roman" panose="02020603050405020304" pitchFamily="18" charset="0"/>
              </a:rPr>
              <a:t>за дотриманням закладами освіти Порядку ведення обліку дітей дошкільного, шкільного віку від 0 до 18 років на території Дергачівської територіальної громади</a:t>
            </a:r>
            <a:endParaRPr lang="en-US" sz="3600" b="1" dirty="0">
              <a:latin typeface="Times New Roman" panose="02020603050405020304" pitchFamily="18" charset="0"/>
              <a:cs typeface="Times New Roman" panose="02020603050405020304" pitchFamily="18" charset="0"/>
            </a:endParaRPr>
          </a:p>
        </p:txBody>
      </p:sp>
      <p:sp>
        <p:nvSpPr>
          <p:cNvPr id="3" name="Підзаголовок 2"/>
          <p:cNvSpPr>
            <a:spLocks noGrp="1"/>
          </p:cNvSpPr>
          <p:nvPr>
            <p:ph type="subTitle" idx="1"/>
          </p:nvPr>
        </p:nvSpPr>
        <p:spPr/>
        <p:txBody>
          <a:bodyPr>
            <a:normAutofit fontScale="92500" lnSpcReduction="10000"/>
          </a:bodyPr>
          <a:lstStyle/>
          <a:p>
            <a:pPr indent="4033838">
              <a:spcBef>
                <a:spcPts val="0"/>
              </a:spcBef>
            </a:pPr>
            <a:r>
              <a:rPr lang="uk-UA" b="1" dirty="0" smtClean="0">
                <a:latin typeface="Times New Roman" panose="02020603050405020304" pitchFamily="18" charset="0"/>
                <a:cs typeface="Times New Roman" panose="02020603050405020304" pitchFamily="18" charset="0"/>
              </a:rPr>
              <a:t>Головний спеціаліст відділу освіти </a:t>
            </a:r>
          </a:p>
          <a:p>
            <a:pPr indent="4033838">
              <a:spcBef>
                <a:spcPts val="0"/>
              </a:spcBef>
            </a:pPr>
            <a:r>
              <a:rPr lang="uk-UA" b="1" dirty="0" smtClean="0">
                <a:latin typeface="Times New Roman" panose="02020603050405020304" pitchFamily="18" charset="0"/>
                <a:cs typeface="Times New Roman" panose="02020603050405020304" pitchFamily="18" charset="0"/>
              </a:rPr>
              <a:t>Управління освіти, культури, молоді та спорту</a:t>
            </a:r>
          </a:p>
          <a:p>
            <a:pPr indent="4033838">
              <a:spcBef>
                <a:spcPts val="0"/>
              </a:spcBef>
            </a:pPr>
            <a:r>
              <a:rPr lang="uk-UA" b="1" dirty="0" smtClean="0">
                <a:latin typeface="Times New Roman" panose="02020603050405020304" pitchFamily="18" charset="0"/>
                <a:cs typeface="Times New Roman" panose="02020603050405020304" pitchFamily="18" charset="0"/>
              </a:rPr>
              <a:t>Дергачівської міської ради</a:t>
            </a:r>
          </a:p>
          <a:p>
            <a:pPr indent="4033838">
              <a:spcBef>
                <a:spcPts val="0"/>
              </a:spcBef>
            </a:pPr>
            <a:r>
              <a:rPr lang="uk-UA" b="1" dirty="0" smtClean="0">
                <a:latin typeface="Times New Roman" panose="02020603050405020304" pitchFamily="18" charset="0"/>
                <a:cs typeface="Times New Roman" panose="02020603050405020304" pitchFamily="18" charset="0"/>
              </a:rPr>
              <a:t>Валентина ГУРИН</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92587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66431" y="376016"/>
            <a:ext cx="9838182" cy="1828799"/>
          </a:xfrm>
        </p:spPr>
        <p:txBody>
          <a:bodyPr>
            <a:normAutofit fontScale="90000"/>
          </a:bodyPr>
          <a:lstStyle/>
          <a:p>
            <a:pPr algn="ctr"/>
            <a:r>
              <a:rPr lang="uk-UA" sz="3200" b="1" dirty="0" smtClean="0">
                <a:latin typeface="Times New Roman" panose="02020603050405020304" pitchFamily="18" charset="0"/>
                <a:cs typeface="Times New Roman" panose="02020603050405020304" pitchFamily="18" charset="0"/>
              </a:rPr>
              <a:t>Постанова Кабінету Міністрів України від 13.09.2017 № 684 (із змінами 2018, 2019 </a:t>
            </a:r>
            <a:r>
              <a:rPr lang="uk-UA" sz="3200" b="1" dirty="0" err="1" smtClean="0">
                <a:latin typeface="Times New Roman" panose="02020603050405020304" pitchFamily="18" charset="0"/>
                <a:cs typeface="Times New Roman" panose="02020603050405020304" pitchFamily="18" charset="0"/>
              </a:rPr>
              <a:t>р.р</a:t>
            </a:r>
            <a:r>
              <a:rPr lang="uk-UA" sz="3200" b="1" dirty="0" smtClean="0">
                <a:latin typeface="Times New Roman" panose="02020603050405020304" pitchFamily="18" charset="0"/>
                <a:cs typeface="Times New Roman" panose="02020603050405020304" pitchFamily="18" charset="0"/>
              </a:rPr>
              <a:t>.)</a:t>
            </a:r>
            <a:br>
              <a:rPr lang="uk-UA" sz="3200" b="1" dirty="0" smtClean="0">
                <a:latin typeface="Times New Roman" panose="02020603050405020304" pitchFamily="18" charset="0"/>
                <a:cs typeface="Times New Roman" panose="02020603050405020304" pitchFamily="18" charset="0"/>
              </a:rPr>
            </a:br>
            <a:r>
              <a:rPr lang="uk-UA" sz="3200" b="1" dirty="0" smtClean="0">
                <a:latin typeface="Times New Roman" panose="02020603050405020304" pitchFamily="18" charset="0"/>
                <a:cs typeface="Times New Roman" panose="02020603050405020304" pitchFamily="18" charset="0"/>
              </a:rPr>
              <a:t>«Про затвердження Порядку ведення обліку дітей дошкільного, шкільного віку та учнів»</a:t>
            </a:r>
            <a:endParaRPr lang="en-US" sz="3200" b="1" dirty="0">
              <a:latin typeface="Times New Roman" panose="02020603050405020304" pitchFamily="18" charset="0"/>
              <a:cs typeface="Times New Roman" panose="02020603050405020304" pitchFamily="18" charset="0"/>
            </a:endParaRPr>
          </a:p>
        </p:txBody>
      </p:sp>
      <p:sp>
        <p:nvSpPr>
          <p:cNvPr id="3" name="Підзаголовок 2"/>
          <p:cNvSpPr>
            <a:spLocks noGrp="1"/>
          </p:cNvSpPr>
          <p:nvPr>
            <p:ph type="subTitle" idx="1"/>
          </p:nvPr>
        </p:nvSpPr>
        <p:spPr>
          <a:xfrm>
            <a:off x="1435693" y="2273181"/>
            <a:ext cx="10068919" cy="3630481"/>
          </a:xfrm>
        </p:spPr>
        <p:txBody>
          <a:bodyPr>
            <a:noAutofit/>
          </a:bodyPr>
          <a:lstStyle/>
          <a:p>
            <a:r>
              <a:rPr lang="ru-RU" sz="2000" dirty="0">
                <a:latin typeface="Times New Roman" panose="02020603050405020304" pitchFamily="18" charset="0"/>
                <a:cs typeface="Times New Roman" panose="02020603050405020304" pitchFamily="18" charset="0"/>
              </a:rPr>
              <a:t>4. </a:t>
            </a:r>
            <a:r>
              <a:rPr lang="ru-RU" sz="2000" dirty="0" err="1">
                <a:latin typeface="Times New Roman" panose="02020603050405020304" pitchFamily="18" charset="0"/>
                <a:cs typeface="Times New Roman" panose="02020603050405020304" pitchFamily="18" charset="0"/>
              </a:rPr>
              <a:t>Облік</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дітей</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дошкільного</a:t>
            </a:r>
            <a:r>
              <a:rPr lang="ru-RU" sz="2000" dirty="0">
                <a:latin typeface="Times New Roman" panose="02020603050405020304" pitchFamily="18" charset="0"/>
                <a:cs typeface="Times New Roman" panose="02020603050405020304" pitchFamily="18" charset="0"/>
              </a:rPr>
              <a:t> та </a:t>
            </a:r>
            <a:r>
              <a:rPr lang="ru-RU" sz="2000" dirty="0" err="1">
                <a:latin typeface="Times New Roman" panose="02020603050405020304" pitchFamily="18" charset="0"/>
                <a:cs typeface="Times New Roman" panose="02020603050405020304" pitchFamily="18" charset="0"/>
              </a:rPr>
              <a:t>шкільного</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віку</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ведеться</a:t>
            </a:r>
            <a:r>
              <a:rPr lang="ru-RU" sz="2000" dirty="0">
                <a:latin typeface="Times New Roman" panose="02020603050405020304" pitchFamily="18" charset="0"/>
                <a:cs typeface="Times New Roman" panose="02020603050405020304" pitchFamily="18" charset="0"/>
              </a:rPr>
              <a:t> в межах </a:t>
            </a:r>
            <a:r>
              <a:rPr lang="ru-RU" sz="2000" b="1" dirty="0" err="1">
                <a:latin typeface="Times New Roman" panose="02020603050405020304" pitchFamily="18" charset="0"/>
                <a:cs typeface="Times New Roman" panose="02020603050405020304" pitchFamily="18" charset="0"/>
              </a:rPr>
              <a:t>відповідної</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адміністративно-територіальної</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одиниці</a:t>
            </a:r>
            <a:r>
              <a:rPr lang="ru-RU" sz="2000" dirty="0">
                <a:latin typeface="Times New Roman" panose="02020603050405020304" pitchFamily="18" charset="0"/>
                <a:cs typeface="Times New Roman" panose="02020603050405020304" pitchFamily="18" charset="0"/>
              </a:rPr>
              <a:t> (району, </a:t>
            </a:r>
            <a:r>
              <a:rPr lang="ru-RU" sz="2000" dirty="0" err="1">
                <a:latin typeface="Times New Roman" panose="02020603050405020304" pitchFamily="18" charset="0"/>
                <a:cs typeface="Times New Roman" panose="02020603050405020304" pitchFamily="18" charset="0"/>
              </a:rPr>
              <a:t>міста</a:t>
            </a:r>
            <a:r>
              <a:rPr lang="ru-RU" sz="2000" dirty="0">
                <a:latin typeface="Times New Roman" panose="02020603050405020304" pitchFamily="18" charset="0"/>
                <a:cs typeface="Times New Roman" panose="02020603050405020304" pitchFamily="18" charset="0"/>
              </a:rPr>
              <a:t>, району у </a:t>
            </a:r>
            <a:r>
              <a:rPr lang="ru-RU" sz="2000" dirty="0" err="1">
                <a:latin typeface="Times New Roman" panose="02020603050405020304" pitchFamily="18" charset="0"/>
                <a:cs typeface="Times New Roman" panose="02020603050405020304" pitchFamily="18" charset="0"/>
              </a:rPr>
              <a:t>місті</a:t>
            </a:r>
            <a:r>
              <a:rPr lang="ru-RU" sz="2000" dirty="0">
                <a:latin typeface="Times New Roman" panose="02020603050405020304" pitchFamily="18" charset="0"/>
                <a:cs typeface="Times New Roman" panose="02020603050405020304" pitchFamily="18" charset="0"/>
              </a:rPr>
              <a:t>, селища, села).</a:t>
            </a:r>
          </a:p>
          <a:p>
            <a:r>
              <a:rPr lang="ru-RU" sz="2000" i="1" dirty="0">
                <a:latin typeface="Times New Roman" panose="02020603050405020304" pitchFamily="18" charset="0"/>
                <a:cs typeface="Times New Roman" panose="02020603050405020304" pitchFamily="18" charset="0"/>
              </a:rPr>
              <a:t>{Абзац перший пункту 4 </a:t>
            </a:r>
            <a:r>
              <a:rPr lang="ru-RU" sz="2000" i="1" dirty="0" err="1">
                <a:latin typeface="Times New Roman" panose="02020603050405020304" pitchFamily="18" charset="0"/>
                <a:cs typeface="Times New Roman" panose="02020603050405020304" pitchFamily="18" charset="0"/>
              </a:rPr>
              <a:t>із</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змінами</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внесеними</a:t>
            </a:r>
            <a:r>
              <a:rPr lang="ru-RU" sz="2000" i="1" dirty="0">
                <a:latin typeface="Times New Roman" panose="02020603050405020304" pitchFamily="18" charset="0"/>
                <a:cs typeface="Times New Roman" panose="02020603050405020304" pitchFamily="18" charset="0"/>
              </a:rPr>
              <a:t> </a:t>
            </a:r>
            <a:r>
              <a:rPr lang="ru-RU" sz="2000" i="1" dirty="0" err="1">
                <a:latin typeface="Times New Roman" panose="02020603050405020304" pitchFamily="18" charset="0"/>
                <a:cs typeface="Times New Roman" panose="02020603050405020304" pitchFamily="18" charset="0"/>
              </a:rPr>
              <a:t>згідно</a:t>
            </a:r>
            <a:r>
              <a:rPr lang="ru-RU" sz="2000" i="1" dirty="0">
                <a:latin typeface="Times New Roman" panose="02020603050405020304" pitchFamily="18" charset="0"/>
                <a:cs typeface="Times New Roman" panose="02020603050405020304" pitchFamily="18" charset="0"/>
              </a:rPr>
              <a:t> з </a:t>
            </a:r>
            <a:r>
              <a:rPr lang="ru-RU" sz="2000" i="1" dirty="0" err="1">
                <a:latin typeface="Times New Roman" panose="02020603050405020304" pitchFamily="18" charset="0"/>
                <a:cs typeface="Times New Roman" panose="02020603050405020304" pitchFamily="18" charset="0"/>
              </a:rPr>
              <a:t>Постановою</a:t>
            </a:r>
            <a:r>
              <a:rPr lang="ru-RU" sz="2000" i="1" dirty="0">
                <a:latin typeface="Times New Roman" panose="02020603050405020304" pitchFamily="18" charset="0"/>
                <a:cs typeface="Times New Roman" panose="02020603050405020304" pitchFamily="18" charset="0"/>
              </a:rPr>
              <a:t> КМ </a:t>
            </a:r>
            <a:r>
              <a:rPr lang="ru-RU" sz="2000" i="1" u="sng" dirty="0">
                <a:latin typeface="Times New Roman" panose="02020603050405020304" pitchFamily="18" charset="0"/>
                <a:cs typeface="Times New Roman" panose="02020603050405020304" pitchFamily="18" charset="0"/>
                <a:hlinkClick r:id="rId2"/>
              </a:rPr>
              <a:t>№ 806 </a:t>
            </a:r>
            <a:r>
              <a:rPr lang="ru-RU" sz="2000" i="1" u="sng" dirty="0" err="1">
                <a:latin typeface="Times New Roman" panose="02020603050405020304" pitchFamily="18" charset="0"/>
                <a:cs typeface="Times New Roman" panose="02020603050405020304" pitchFamily="18" charset="0"/>
                <a:hlinkClick r:id="rId2"/>
              </a:rPr>
              <a:t>від</a:t>
            </a:r>
            <a:r>
              <a:rPr lang="ru-RU" sz="2000" i="1" u="sng" dirty="0">
                <a:latin typeface="Times New Roman" panose="02020603050405020304" pitchFamily="18" charset="0"/>
                <a:cs typeface="Times New Roman" panose="02020603050405020304" pitchFamily="18" charset="0"/>
                <a:hlinkClick r:id="rId2"/>
              </a:rPr>
              <a:t> 19.09.2018</a:t>
            </a:r>
            <a:r>
              <a:rPr lang="ru-RU" sz="2000" i="1" dirty="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a:p>
            <a:r>
              <a:rPr lang="ru-RU" sz="2000" dirty="0" err="1">
                <a:latin typeface="Times New Roman" panose="02020603050405020304" pitchFamily="18" charset="0"/>
                <a:cs typeface="Times New Roman" panose="02020603050405020304" pitchFamily="18" charset="0"/>
              </a:rPr>
              <a:t>Районні</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районні</a:t>
            </a:r>
            <a:r>
              <a:rPr lang="ru-RU" sz="2000" dirty="0">
                <a:latin typeface="Times New Roman" panose="02020603050405020304" pitchFamily="18" charset="0"/>
                <a:cs typeface="Times New Roman" panose="02020603050405020304" pitchFamily="18" charset="0"/>
              </a:rPr>
              <a:t> у </a:t>
            </a:r>
            <a:r>
              <a:rPr lang="ru-RU" sz="2000" dirty="0" err="1">
                <a:latin typeface="Times New Roman" panose="02020603050405020304" pitchFamily="18" charset="0"/>
                <a:cs typeface="Times New Roman" panose="02020603050405020304" pitchFamily="18" charset="0"/>
              </a:rPr>
              <a:t>містах</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держадміністрації</a:t>
            </a:r>
            <a:r>
              <a:rPr lang="ru-RU" sz="2000" dirty="0">
                <a:latin typeface="Times New Roman" panose="02020603050405020304" pitchFamily="18" charset="0"/>
                <a:cs typeface="Times New Roman" panose="02020603050405020304" pitchFamily="18" charset="0"/>
              </a:rPr>
              <a:t> та </a:t>
            </a:r>
            <a:r>
              <a:rPr lang="ru-RU" sz="2000" dirty="0" err="1">
                <a:latin typeface="Times New Roman" panose="02020603050405020304" pitchFamily="18" charset="0"/>
                <a:cs typeface="Times New Roman" panose="02020603050405020304" pitchFamily="18" charset="0"/>
              </a:rPr>
              <a:t>міські</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селищні</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сільські</a:t>
            </a:r>
            <a:r>
              <a:rPr lang="ru-RU" sz="2000" dirty="0">
                <a:latin typeface="Times New Roman" panose="02020603050405020304" pitchFamily="18" charset="0"/>
                <a:cs typeface="Times New Roman" panose="02020603050405020304" pitchFamily="18" charset="0"/>
              </a:rPr>
              <a:t>  ради, у тому </a:t>
            </a:r>
            <a:r>
              <a:rPr lang="ru-RU" sz="2000" dirty="0" err="1">
                <a:latin typeface="Times New Roman" panose="02020603050405020304" pitchFamily="18" charset="0"/>
                <a:cs typeface="Times New Roman" panose="02020603050405020304" pitchFamily="18" charset="0"/>
              </a:rPr>
              <a:t>числі</a:t>
            </a:r>
            <a:r>
              <a:rPr lang="ru-RU" sz="2000"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об’єднаних</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територіальних</a:t>
            </a:r>
            <a:r>
              <a:rPr lang="ru-RU" sz="2000" b="1" dirty="0">
                <a:latin typeface="Times New Roman" panose="02020603050405020304" pitchFamily="18" charset="0"/>
                <a:cs typeface="Times New Roman" panose="02020603050405020304" pitchFamily="18" charset="0"/>
              </a:rPr>
              <a:t> громад</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їх</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виконавчі</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органи</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далі</a:t>
            </a:r>
            <a:r>
              <a:rPr lang="ru-RU" sz="2000" dirty="0">
                <a:latin typeface="Times New Roman" panose="02020603050405020304" pitchFamily="18" charset="0"/>
                <a:cs typeface="Times New Roman" panose="02020603050405020304" pitchFamily="18" charset="0"/>
              </a:rPr>
              <a:t> - </a:t>
            </a:r>
            <a:r>
              <a:rPr lang="ru-RU" sz="2000" dirty="0" err="1">
                <a:latin typeface="Times New Roman" panose="02020603050405020304" pitchFamily="18" charset="0"/>
                <a:cs typeface="Times New Roman" panose="02020603050405020304" pitchFamily="18" charset="0"/>
              </a:rPr>
              <a:t>уповноважені</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органи</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із</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залученням</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відповідних</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територіальних</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органів</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Національної</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поліції</a:t>
            </a:r>
            <a:r>
              <a:rPr lang="ru-RU" sz="2000" dirty="0">
                <a:latin typeface="Times New Roman" panose="02020603050405020304" pitchFamily="18" charset="0"/>
                <a:cs typeface="Times New Roman" panose="02020603050405020304" pitchFamily="18" charset="0"/>
              </a:rPr>
              <a:t> та служб у справах </a:t>
            </a:r>
            <a:r>
              <a:rPr lang="ru-RU" sz="2000" dirty="0" err="1">
                <a:latin typeface="Times New Roman" panose="02020603050405020304" pitchFamily="18" charset="0"/>
                <a:cs typeface="Times New Roman" panose="02020603050405020304" pitchFamily="18" charset="0"/>
              </a:rPr>
              <a:t>дітей</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організовують</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ведення</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обліку</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дітей</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шкільного</a:t>
            </a:r>
            <a:r>
              <a:rPr lang="ru-RU" sz="2000" dirty="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віку</a:t>
            </a:r>
            <a:r>
              <a:rPr lang="ru-RU" sz="2000" dirty="0" smtClean="0">
                <a:latin typeface="Times New Roman" panose="02020603050405020304" pitchFamily="18" charset="0"/>
                <a:cs typeface="Times New Roman" panose="02020603050405020304" pitchFamily="18" charset="0"/>
              </a:rPr>
              <a:t>.</a:t>
            </a:r>
          </a:p>
          <a:p>
            <a:r>
              <a:rPr lang="ru-RU" sz="2000" dirty="0" smtClean="0">
                <a:latin typeface="Times New Roman" panose="02020603050405020304" pitchFamily="18" charset="0"/>
                <a:cs typeface="Times New Roman" panose="02020603050405020304" pitchFamily="18" charset="0"/>
              </a:rPr>
              <a:t>7.Залучення </a:t>
            </a:r>
            <a:r>
              <a:rPr lang="ru-RU" sz="2000" dirty="0" err="1">
                <a:latin typeface="Times New Roman" panose="02020603050405020304" pitchFamily="18" charset="0"/>
                <a:cs typeface="Times New Roman" panose="02020603050405020304" pitchFamily="18" charset="0"/>
              </a:rPr>
              <a:t>працівників</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закладів</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освіти</a:t>
            </a:r>
            <a:r>
              <a:rPr lang="ru-RU" sz="2000" dirty="0">
                <a:latin typeface="Times New Roman" panose="02020603050405020304" pitchFamily="18" charset="0"/>
                <a:cs typeface="Times New Roman" panose="02020603050405020304" pitchFamily="18" charset="0"/>
              </a:rPr>
              <a:t> до </a:t>
            </a:r>
            <a:r>
              <a:rPr lang="ru-RU" sz="2000" dirty="0" err="1">
                <a:latin typeface="Times New Roman" panose="02020603050405020304" pitchFamily="18" charset="0"/>
                <a:cs typeface="Times New Roman" panose="02020603050405020304" pitchFamily="18" charset="0"/>
              </a:rPr>
              <a:t>організації</a:t>
            </a:r>
            <a:r>
              <a:rPr lang="ru-RU" sz="2000" dirty="0">
                <a:latin typeface="Times New Roman" panose="02020603050405020304" pitchFamily="18" charset="0"/>
                <a:cs typeface="Times New Roman" panose="02020603050405020304" pitchFamily="18" charset="0"/>
              </a:rPr>
              <a:t> та </a:t>
            </a:r>
            <a:r>
              <a:rPr lang="ru-RU" sz="2000" dirty="0" err="1">
                <a:latin typeface="Times New Roman" panose="02020603050405020304" pitchFamily="18" charset="0"/>
                <a:cs typeface="Times New Roman" panose="02020603050405020304" pitchFamily="18" charset="0"/>
              </a:rPr>
              <a:t>ведення</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обліку</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дітей</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дошкільного</a:t>
            </a:r>
            <a:r>
              <a:rPr lang="ru-RU" sz="2000" dirty="0">
                <a:latin typeface="Times New Roman" panose="02020603050405020304" pitchFamily="18" charset="0"/>
                <a:cs typeface="Times New Roman" panose="02020603050405020304" pitchFamily="18" charset="0"/>
              </a:rPr>
              <a:t> та </a:t>
            </a:r>
            <a:r>
              <a:rPr lang="ru-RU" sz="2000" dirty="0" err="1">
                <a:latin typeface="Times New Roman" panose="02020603050405020304" pitchFamily="18" charset="0"/>
                <a:cs typeface="Times New Roman" panose="02020603050405020304" pitchFamily="18" charset="0"/>
              </a:rPr>
              <a:t>шкільного</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віку</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забороняється</a:t>
            </a:r>
            <a:r>
              <a:rPr lang="ru-RU" sz="2000" dirty="0">
                <a:latin typeface="Times New Roman" panose="02020603050405020304" pitchFamily="18" charset="0"/>
                <a:cs typeface="Times New Roman" panose="02020603050405020304" pitchFamily="18" charset="0"/>
              </a:rPr>
              <a:t>.</a:t>
            </a:r>
            <a:endParaRPr lang="uk-UA" sz="2000" b="1" dirty="0" smtClean="0">
              <a:latin typeface="Times New Roman" panose="02020603050405020304" pitchFamily="18" charset="0"/>
              <a:cs typeface="Times New Roman" panose="02020603050405020304" pitchFamily="18" charset="0"/>
            </a:endParaRPr>
          </a:p>
          <a:p>
            <a:pPr indent="4033838">
              <a:spcBef>
                <a:spcPts val="0"/>
              </a:spcBef>
            </a:pP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444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66431" y="564022"/>
            <a:ext cx="9838182" cy="5418034"/>
          </a:xfrm>
        </p:spPr>
        <p:txBody>
          <a:bodyPr>
            <a:noAutofit/>
          </a:bodyPr>
          <a:lstStyle/>
          <a:p>
            <a:r>
              <a:rPr lang="ru-RU" sz="2400" dirty="0">
                <a:solidFill>
                  <a:schemeClr val="tx1"/>
                </a:solidFill>
                <a:latin typeface="Times New Roman" panose="02020603050405020304" pitchFamily="18" charset="0"/>
                <a:cs typeface="Times New Roman" panose="02020603050405020304" pitchFamily="18" charset="0"/>
              </a:rPr>
              <a:t>6. </a:t>
            </a:r>
            <a:r>
              <a:rPr lang="ru-RU" sz="2400" b="1" dirty="0" err="1">
                <a:solidFill>
                  <a:schemeClr val="tx1"/>
                </a:solidFill>
                <a:latin typeface="Times New Roman" panose="02020603050405020304" pitchFamily="18" charset="0"/>
                <a:cs typeface="Times New Roman" panose="02020603050405020304" pitchFamily="18" charset="0"/>
              </a:rPr>
              <a:t>Структурним</a:t>
            </a:r>
            <a:r>
              <a:rPr lang="ru-RU" sz="2400" b="1" dirty="0">
                <a:solidFill>
                  <a:schemeClr val="tx1"/>
                </a:solidFill>
                <a:latin typeface="Times New Roman" panose="02020603050405020304" pitchFamily="18" charset="0"/>
                <a:cs typeface="Times New Roman" panose="02020603050405020304" pitchFamily="18" charset="0"/>
              </a:rPr>
              <a:t> </a:t>
            </a:r>
            <a:r>
              <a:rPr lang="ru-RU" sz="2400" b="1" dirty="0" err="1">
                <a:solidFill>
                  <a:schemeClr val="tx1"/>
                </a:solidFill>
                <a:latin typeface="Times New Roman" panose="02020603050405020304" pitchFamily="18" charset="0"/>
                <a:cs typeface="Times New Roman" panose="02020603050405020304" pitchFamily="18" charset="0"/>
              </a:rPr>
              <a:t>підрозділом</a:t>
            </a:r>
            <a:r>
              <a:rPr lang="ru-RU" sz="2400" b="1" dirty="0">
                <a:solidFill>
                  <a:schemeClr val="tx1"/>
                </a:solidFill>
                <a:latin typeface="Times New Roman" panose="02020603050405020304" pitchFamily="18" charset="0"/>
                <a:cs typeface="Times New Roman" panose="02020603050405020304" pitchFamily="18" charset="0"/>
              </a:rPr>
              <a:t> до </a:t>
            </a:r>
            <a:r>
              <a:rPr lang="ru-RU" sz="2400" b="1" dirty="0" err="1">
                <a:solidFill>
                  <a:schemeClr val="tx1"/>
                </a:solidFill>
                <a:latin typeface="Times New Roman" panose="02020603050405020304" pitchFamily="18" charset="0"/>
                <a:cs typeface="Times New Roman" panose="02020603050405020304" pitchFamily="18" charset="0"/>
              </a:rPr>
              <a:t>реєстру</a:t>
            </a:r>
            <a:r>
              <a:rPr lang="ru-RU" sz="2400" b="1"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вносяться</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такі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персональні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дані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дитини</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шкільного</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віку</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прізвище</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ім’я</a:t>
            </a:r>
            <a:r>
              <a:rPr lang="ru-RU" sz="2400" dirty="0">
                <a:solidFill>
                  <a:schemeClr val="tx1"/>
                </a:solidFill>
                <a:latin typeface="Times New Roman" panose="02020603050405020304" pitchFamily="18" charset="0"/>
                <a:cs typeface="Times New Roman" panose="02020603050405020304" pitchFamily="18" charset="0"/>
              </a:rPr>
              <a:t> та по </a:t>
            </a:r>
            <a:r>
              <a:rPr lang="ru-RU" sz="2400" dirty="0" err="1">
                <a:solidFill>
                  <a:schemeClr val="tx1"/>
                </a:solidFill>
                <a:latin typeface="Times New Roman" panose="02020603050405020304" pitchFamily="18" charset="0"/>
                <a:cs typeface="Times New Roman" panose="02020603050405020304" pitchFamily="18" charset="0"/>
              </a:rPr>
              <a:t>батькові</a:t>
            </a:r>
            <a:r>
              <a:rPr lang="ru-RU" sz="2400" dirty="0">
                <a:solidFill>
                  <a:schemeClr val="tx1"/>
                </a:solidFill>
                <a:latin typeface="Times New Roman" panose="02020603050405020304" pitchFamily="18" charset="0"/>
                <a:cs typeface="Times New Roman" panose="02020603050405020304" pitchFamily="18" charset="0"/>
              </a:rPr>
              <a:t> (за </a:t>
            </a:r>
            <a:r>
              <a:rPr lang="ru-RU" sz="2400" dirty="0" err="1">
                <a:solidFill>
                  <a:schemeClr val="tx1"/>
                </a:solidFill>
                <a:latin typeface="Times New Roman" panose="02020603050405020304" pitchFamily="18" charset="0"/>
                <a:cs typeface="Times New Roman" panose="02020603050405020304" pitchFamily="18" charset="0"/>
              </a:rPr>
              <a:t>наявності</a:t>
            </a:r>
            <a:r>
              <a:rPr lang="ru-RU" sz="2400" dirty="0">
                <a:solidFill>
                  <a:schemeClr val="tx1"/>
                </a:solidFill>
                <a:latin typeface="Times New Roman" panose="02020603050405020304" pitchFamily="18" charset="0"/>
                <a:cs typeface="Times New Roman" panose="02020603050405020304" pitchFamily="18" charset="0"/>
              </a:rPr>
              <a:t>), дата </a:t>
            </a:r>
            <a:r>
              <a:rPr lang="ru-RU" sz="2400" dirty="0" err="1">
                <a:solidFill>
                  <a:schemeClr val="tx1"/>
                </a:solidFill>
                <a:latin typeface="Times New Roman" panose="02020603050405020304" pitchFamily="18" charset="0"/>
                <a:cs typeface="Times New Roman" panose="02020603050405020304" pitchFamily="18" charset="0"/>
              </a:rPr>
              <a:t>народження</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місце</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проживання</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чи</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перебування</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місце</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навчання</a:t>
            </a:r>
            <a:r>
              <a:rPr lang="ru-RU" sz="2400" dirty="0">
                <a:solidFill>
                  <a:schemeClr val="tx1"/>
                </a:solidFill>
                <a:latin typeface="Times New Roman" panose="02020603050405020304" pitchFamily="18" charset="0"/>
                <a:cs typeface="Times New Roman" panose="02020603050405020304" pitchFamily="18" charset="0"/>
              </a:rPr>
              <a:t> (заклад </a:t>
            </a:r>
            <a:r>
              <a:rPr lang="ru-RU" sz="2400" dirty="0" err="1">
                <a:solidFill>
                  <a:schemeClr val="tx1"/>
                </a:solidFill>
                <a:latin typeface="Times New Roman" panose="02020603050405020304" pitchFamily="18" charset="0"/>
                <a:cs typeface="Times New Roman" panose="02020603050405020304" pitchFamily="18" charset="0"/>
              </a:rPr>
              <a:t>освіти</a:t>
            </a:r>
            <a:r>
              <a:rPr lang="ru-RU" sz="2400" dirty="0">
                <a:solidFill>
                  <a:schemeClr val="tx1"/>
                </a:solidFill>
                <a:latin typeface="Times New Roman" panose="02020603050405020304" pitchFamily="18" charset="0"/>
                <a:cs typeface="Times New Roman" panose="02020603050405020304" pitchFamily="18" charset="0"/>
              </a:rPr>
              <a:t>), форма </a:t>
            </a:r>
            <a:r>
              <a:rPr lang="ru-RU" sz="2400" dirty="0" err="1">
                <a:solidFill>
                  <a:schemeClr val="tx1"/>
                </a:solidFill>
                <a:latin typeface="Times New Roman" panose="02020603050405020304" pitchFamily="18" charset="0"/>
                <a:cs typeface="Times New Roman" panose="02020603050405020304" pitchFamily="18" charset="0"/>
              </a:rPr>
              <a:t>навчання</a:t>
            </a:r>
            <a:r>
              <a:rPr lang="ru-RU" sz="2400" dirty="0">
                <a:solidFill>
                  <a:schemeClr val="tx1"/>
                </a:solidFill>
                <a:latin typeface="Times New Roman" panose="02020603050405020304" pitchFamily="18" charset="0"/>
                <a:cs typeface="Times New Roman" panose="02020603050405020304" pitchFamily="18" charset="0"/>
              </a:rPr>
              <a:t> та </a:t>
            </a:r>
            <a:r>
              <a:rPr lang="ru-RU" sz="2400" dirty="0" err="1">
                <a:solidFill>
                  <a:schemeClr val="tx1"/>
                </a:solidFill>
                <a:latin typeface="Times New Roman" panose="02020603050405020304" pitchFamily="18" charset="0"/>
                <a:cs typeface="Times New Roman" panose="02020603050405020304" pitchFamily="18" charset="0"/>
              </a:rPr>
              <a:t>належність</a:t>
            </a:r>
            <a:r>
              <a:rPr lang="ru-RU" sz="2400" dirty="0">
                <a:solidFill>
                  <a:schemeClr val="tx1"/>
                </a:solidFill>
                <a:latin typeface="Times New Roman" panose="02020603050405020304" pitchFamily="18" charset="0"/>
                <a:cs typeface="Times New Roman" panose="02020603050405020304" pitchFamily="18" charset="0"/>
              </a:rPr>
              <a:t> до </a:t>
            </a:r>
            <a:r>
              <a:rPr lang="ru-RU" sz="2400" dirty="0" err="1">
                <a:solidFill>
                  <a:schemeClr val="tx1"/>
                </a:solidFill>
                <a:latin typeface="Times New Roman" panose="02020603050405020304" pitchFamily="18" charset="0"/>
                <a:cs typeface="Times New Roman" panose="02020603050405020304" pitchFamily="18" charset="0"/>
              </a:rPr>
              <a:t>категорії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осіб</a:t>
            </a:r>
            <a:r>
              <a:rPr lang="ru-RU" sz="2400" dirty="0">
                <a:solidFill>
                  <a:schemeClr val="tx1"/>
                </a:solidFill>
                <a:latin typeface="Times New Roman" panose="02020603050405020304" pitchFamily="18" charset="0"/>
                <a:cs typeface="Times New Roman" panose="02020603050405020304" pitchFamily="18" charset="0"/>
              </a:rPr>
              <a:t> з </a:t>
            </a:r>
            <a:r>
              <a:rPr lang="ru-RU" sz="2400" dirty="0" err="1">
                <a:solidFill>
                  <a:schemeClr val="tx1"/>
                </a:solidFill>
                <a:latin typeface="Times New Roman" panose="02020603050405020304" pitchFamily="18" charset="0"/>
                <a:cs typeface="Times New Roman" panose="02020603050405020304" pitchFamily="18" charset="0"/>
              </a:rPr>
              <a:t>особливими</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освітніми</a:t>
            </a:r>
            <a:r>
              <a:rPr lang="ru-RU" sz="2400" dirty="0">
                <a:solidFill>
                  <a:schemeClr val="tx1"/>
                </a:solidFill>
                <a:latin typeface="Times New Roman" panose="02020603050405020304" pitchFamily="18" charset="0"/>
                <a:cs typeface="Times New Roman" panose="02020603050405020304" pitchFamily="18" charset="0"/>
              </a:rPr>
              <a:t> потребами (</a:t>
            </a:r>
            <a:r>
              <a:rPr lang="ru-RU" sz="2400" dirty="0" err="1">
                <a:solidFill>
                  <a:schemeClr val="tx1"/>
                </a:solidFill>
                <a:latin typeface="Times New Roman" panose="02020603050405020304" pitchFamily="18" charset="0"/>
                <a:cs typeface="Times New Roman" panose="02020603050405020304" pitchFamily="18" charset="0"/>
              </a:rPr>
              <a:t>далі</a:t>
            </a:r>
            <a:r>
              <a:rPr lang="ru-RU" sz="2400" dirty="0">
                <a:solidFill>
                  <a:schemeClr val="tx1"/>
                </a:solidFill>
                <a:latin typeface="Times New Roman" panose="02020603050405020304" pitchFamily="18" charset="0"/>
                <a:cs typeface="Times New Roman" panose="02020603050405020304" pitchFamily="18" charset="0"/>
              </a:rPr>
              <a:t> - </a:t>
            </a:r>
            <a:r>
              <a:rPr lang="ru-RU" sz="2400" dirty="0" err="1">
                <a:solidFill>
                  <a:schemeClr val="tx1"/>
                </a:solidFill>
                <a:latin typeface="Times New Roman" panose="02020603050405020304" pitchFamily="18" charset="0"/>
                <a:cs typeface="Times New Roman" panose="02020603050405020304" pitchFamily="18" charset="0"/>
              </a:rPr>
              <a:t>дані</a:t>
            </a:r>
            <a:r>
              <a:rPr lang="ru-RU" sz="2400" dirty="0">
                <a:solidFill>
                  <a:schemeClr val="tx1"/>
                </a:solidFill>
                <a:latin typeface="Times New Roman" panose="02020603050405020304" pitchFamily="18" charset="0"/>
                <a:cs typeface="Times New Roman" panose="02020603050405020304" pitchFamily="18" charset="0"/>
              </a:rPr>
              <a:t>).</a:t>
            </a:r>
            <a:br>
              <a:rPr lang="ru-RU" sz="2400" dirty="0">
                <a:solidFill>
                  <a:schemeClr val="tx1"/>
                </a:solidFill>
                <a:latin typeface="Times New Roman" panose="02020603050405020304" pitchFamily="18" charset="0"/>
                <a:cs typeface="Times New Roman" panose="02020603050405020304" pitchFamily="18" charset="0"/>
              </a:rPr>
            </a:br>
            <a:r>
              <a:rPr lang="ru-RU" sz="2400" dirty="0" smtClean="0">
                <a:solidFill>
                  <a:schemeClr val="tx1"/>
                </a:solidFill>
                <a:latin typeface="Times New Roman" panose="02020603050405020304" pitchFamily="18" charset="0"/>
                <a:cs typeface="Times New Roman" panose="02020603050405020304" pitchFamily="18" charset="0"/>
              </a:rPr>
              <a:t/>
            </a:r>
            <a:br>
              <a:rPr lang="ru-RU" sz="2400" dirty="0" smtClean="0">
                <a:solidFill>
                  <a:schemeClr val="tx1"/>
                </a:solidFill>
                <a:latin typeface="Times New Roman" panose="02020603050405020304" pitchFamily="18" charset="0"/>
                <a:cs typeface="Times New Roman" panose="02020603050405020304" pitchFamily="18" charset="0"/>
              </a:rPr>
            </a:br>
            <a:r>
              <a:rPr lang="ru-RU" sz="2400" b="1" dirty="0" err="1" smtClean="0">
                <a:solidFill>
                  <a:schemeClr val="tx1"/>
                </a:solidFill>
                <a:latin typeface="Times New Roman" panose="02020603050405020304" pitchFamily="18" charset="0"/>
                <a:cs typeface="Times New Roman" panose="02020603050405020304" pitchFamily="18" charset="0"/>
              </a:rPr>
              <a:t>Дані</a:t>
            </a:r>
            <a:r>
              <a:rPr lang="ru-RU" sz="2400" b="1" dirty="0" smtClean="0">
                <a:solidFill>
                  <a:schemeClr val="tx1"/>
                </a:solidFill>
                <a:latin typeface="Times New Roman" panose="02020603050405020304" pitchFamily="18" charset="0"/>
                <a:cs typeface="Times New Roman" panose="02020603050405020304" pitchFamily="18" charset="0"/>
              </a:rPr>
              <a:t> </a:t>
            </a:r>
            <a:r>
              <a:rPr lang="ru-RU" sz="2400" b="1" dirty="0" err="1">
                <a:solidFill>
                  <a:schemeClr val="tx1"/>
                </a:solidFill>
                <a:latin typeface="Times New Roman" panose="02020603050405020304" pitchFamily="18" charset="0"/>
                <a:cs typeface="Times New Roman" panose="02020603050405020304" pitchFamily="18" charset="0"/>
              </a:rPr>
              <a:t>дитини</a:t>
            </a:r>
            <a:r>
              <a:rPr lang="ru-RU" sz="2400" b="1" dirty="0">
                <a:solidFill>
                  <a:schemeClr val="tx1"/>
                </a:solidFill>
                <a:latin typeface="Times New Roman" panose="02020603050405020304" pitchFamily="18" charset="0"/>
                <a:cs typeface="Times New Roman" panose="02020603050405020304" pitchFamily="18" charset="0"/>
              </a:rPr>
              <a:t> </a:t>
            </a:r>
            <a:r>
              <a:rPr lang="ru-RU" sz="2400" b="1" dirty="0" err="1">
                <a:solidFill>
                  <a:schemeClr val="tx1"/>
                </a:solidFill>
                <a:latin typeface="Times New Roman" panose="02020603050405020304" pitchFamily="18" charset="0"/>
                <a:cs typeface="Times New Roman" panose="02020603050405020304" pitchFamily="18" charset="0"/>
              </a:rPr>
              <a:t>шкільного</a:t>
            </a:r>
            <a:r>
              <a:rPr lang="ru-RU" sz="2400" b="1" dirty="0">
                <a:solidFill>
                  <a:schemeClr val="tx1"/>
                </a:solidFill>
                <a:latin typeface="Times New Roman" panose="02020603050405020304" pitchFamily="18" charset="0"/>
                <a:cs typeface="Times New Roman" panose="02020603050405020304" pitchFamily="18" charset="0"/>
              </a:rPr>
              <a:t> </a:t>
            </a:r>
            <a:r>
              <a:rPr lang="ru-RU" sz="2400" b="1" dirty="0" err="1">
                <a:solidFill>
                  <a:schemeClr val="tx1"/>
                </a:solidFill>
                <a:latin typeface="Times New Roman" panose="02020603050405020304" pitchFamily="18" charset="0"/>
                <a:cs typeface="Times New Roman" panose="02020603050405020304" pitchFamily="18" charset="0"/>
              </a:rPr>
              <a:t>віку</a:t>
            </a:r>
            <a:r>
              <a:rPr lang="ru-RU" sz="2400" b="1" dirty="0">
                <a:solidFill>
                  <a:schemeClr val="tx1"/>
                </a:solidFill>
                <a:latin typeface="Times New Roman" panose="02020603050405020304" pitchFamily="18" charset="0"/>
                <a:cs typeface="Times New Roman" panose="02020603050405020304" pitchFamily="18" charset="0"/>
              </a:rPr>
              <a:t> </a:t>
            </a:r>
            <a:r>
              <a:rPr lang="ru-RU" sz="2400" b="1" dirty="0" err="1">
                <a:solidFill>
                  <a:schemeClr val="tx1"/>
                </a:solidFill>
                <a:latin typeface="Times New Roman" panose="02020603050405020304" pitchFamily="18" charset="0"/>
                <a:cs typeface="Times New Roman" panose="02020603050405020304" pitchFamily="18" charset="0"/>
              </a:rPr>
              <a:t>видаляються</a:t>
            </a:r>
            <a:r>
              <a:rPr lang="ru-RU" sz="2400" b="1" dirty="0">
                <a:solidFill>
                  <a:schemeClr val="tx1"/>
                </a:solidFill>
                <a:latin typeface="Times New Roman" panose="02020603050405020304" pitchFamily="18" charset="0"/>
                <a:cs typeface="Times New Roman" panose="02020603050405020304" pitchFamily="18" charset="0"/>
              </a:rPr>
              <a:t> з </a:t>
            </a:r>
            <a:r>
              <a:rPr lang="ru-RU" sz="2400" b="1" dirty="0" err="1">
                <a:solidFill>
                  <a:schemeClr val="tx1"/>
                </a:solidFill>
                <a:latin typeface="Times New Roman" panose="02020603050405020304" pitchFamily="18" charset="0"/>
                <a:cs typeface="Times New Roman" panose="02020603050405020304" pitchFamily="18" charset="0"/>
              </a:rPr>
              <a:t>реєстру</a:t>
            </a:r>
            <a:r>
              <a:rPr lang="ru-RU" sz="2400" b="1">
                <a:solidFill>
                  <a:schemeClr val="tx1"/>
                </a:solidFill>
                <a:latin typeface="Times New Roman" panose="02020603050405020304" pitchFamily="18" charset="0"/>
                <a:cs typeface="Times New Roman" panose="02020603050405020304" pitchFamily="18" charset="0"/>
              </a:rPr>
              <a:t> у</a:t>
            </a:r>
            <a:r>
              <a:rPr lang="ru-RU" sz="2400" b="1" smtClean="0">
                <a:solidFill>
                  <a:schemeClr val="tx1"/>
                </a:solidFill>
                <a:latin typeface="Times New Roman" panose="02020603050405020304" pitchFamily="18" charset="0"/>
                <a:cs typeface="Times New Roman" panose="02020603050405020304" pitchFamily="18" charset="0"/>
              </a:rPr>
              <a:t> </a:t>
            </a:r>
            <a:r>
              <a:rPr lang="ru-RU" sz="2400" b="1" dirty="0" err="1">
                <a:solidFill>
                  <a:schemeClr val="tx1"/>
                </a:solidFill>
                <a:latin typeface="Times New Roman" panose="02020603050405020304" pitchFamily="18" charset="0"/>
                <a:cs typeface="Times New Roman" panose="02020603050405020304" pitchFamily="18" charset="0"/>
              </a:rPr>
              <a:t>разі</a:t>
            </a:r>
            <a:r>
              <a:rPr lang="ru-RU" sz="2400" b="1" dirty="0">
                <a:solidFill>
                  <a:schemeClr val="tx1"/>
                </a:solidFill>
                <a:latin typeface="Times New Roman" panose="02020603050405020304" pitchFamily="18" charset="0"/>
                <a:cs typeface="Times New Roman" panose="02020603050405020304" pitchFamily="18" charset="0"/>
              </a:rPr>
              <a:t>:</a:t>
            </a:r>
            <a:br>
              <a:rPr lang="ru-RU" sz="2400" b="1" dirty="0">
                <a:solidFill>
                  <a:schemeClr val="tx1"/>
                </a:solidFill>
                <a:latin typeface="Times New Roman" panose="02020603050405020304" pitchFamily="18" charset="0"/>
                <a:cs typeface="Times New Roman" panose="02020603050405020304" pitchFamily="18" charset="0"/>
              </a:rPr>
            </a:br>
            <a:r>
              <a:rPr lang="ru-RU" sz="2400" dirty="0" err="1">
                <a:solidFill>
                  <a:schemeClr val="tx1"/>
                </a:solidFill>
                <a:latin typeface="Times New Roman" panose="02020603050405020304" pitchFamily="18" charset="0"/>
                <a:cs typeface="Times New Roman" panose="02020603050405020304" pitchFamily="18" charset="0"/>
              </a:rPr>
              <a:t>досягнення</a:t>
            </a:r>
            <a:r>
              <a:rPr lang="ru-RU" sz="2400" dirty="0">
                <a:solidFill>
                  <a:schemeClr val="tx1"/>
                </a:solidFill>
                <a:latin typeface="Times New Roman" panose="02020603050405020304" pitchFamily="18" charset="0"/>
                <a:cs typeface="Times New Roman" panose="02020603050405020304" pitchFamily="18" charset="0"/>
              </a:rPr>
              <a:t> нею </a:t>
            </a:r>
            <a:r>
              <a:rPr lang="ru-RU" sz="2400" dirty="0" err="1">
                <a:solidFill>
                  <a:schemeClr val="tx1"/>
                </a:solidFill>
                <a:latin typeface="Times New Roman" panose="02020603050405020304" pitchFamily="18" charset="0"/>
                <a:cs typeface="Times New Roman" panose="02020603050405020304" pitchFamily="18" charset="0"/>
              </a:rPr>
              <a:t>повноліття</a:t>
            </a:r>
            <a:r>
              <a:rPr lang="ru-RU" sz="2400" dirty="0">
                <a:solidFill>
                  <a:schemeClr val="tx1"/>
                </a:solidFill>
                <a:latin typeface="Times New Roman" panose="02020603050405020304" pitchFamily="18" charset="0"/>
                <a:cs typeface="Times New Roman" panose="02020603050405020304" pitchFamily="18" charset="0"/>
              </a:rPr>
              <a:t>;</a:t>
            </a:r>
            <a:br>
              <a:rPr lang="ru-RU" sz="2400" dirty="0">
                <a:solidFill>
                  <a:schemeClr val="tx1"/>
                </a:solidFill>
                <a:latin typeface="Times New Roman" panose="02020603050405020304" pitchFamily="18" charset="0"/>
                <a:cs typeface="Times New Roman" panose="02020603050405020304" pitchFamily="18" charset="0"/>
              </a:rPr>
            </a:br>
            <a:r>
              <a:rPr lang="ru-RU" sz="2400" dirty="0" err="1">
                <a:solidFill>
                  <a:schemeClr val="tx1"/>
                </a:solidFill>
                <a:latin typeface="Times New Roman" panose="02020603050405020304" pitchFamily="18" charset="0"/>
                <a:cs typeface="Times New Roman" panose="02020603050405020304" pitchFamily="18" charset="0"/>
              </a:rPr>
              <a:t>здобуття</a:t>
            </a:r>
            <a:r>
              <a:rPr lang="ru-RU" sz="2400" dirty="0">
                <a:solidFill>
                  <a:schemeClr val="tx1"/>
                </a:solidFill>
                <a:latin typeface="Times New Roman" panose="02020603050405020304" pitchFamily="18" charset="0"/>
                <a:cs typeface="Times New Roman" panose="02020603050405020304" pitchFamily="18" charset="0"/>
              </a:rPr>
              <a:t> нею </a:t>
            </a:r>
            <a:r>
              <a:rPr lang="ru-RU" sz="2400" dirty="0" err="1">
                <a:solidFill>
                  <a:schemeClr val="tx1"/>
                </a:solidFill>
                <a:latin typeface="Times New Roman" panose="02020603050405020304" pitchFamily="18" charset="0"/>
                <a:cs typeface="Times New Roman" panose="02020603050405020304" pitchFamily="18" charset="0"/>
              </a:rPr>
              <a:t>повної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загальної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середньої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освіти</a:t>
            </a:r>
            <a:r>
              <a:rPr lang="ru-RU" sz="2400" dirty="0">
                <a:solidFill>
                  <a:schemeClr val="tx1"/>
                </a:solidFill>
                <a:latin typeface="Times New Roman" panose="02020603050405020304" pitchFamily="18" charset="0"/>
                <a:cs typeface="Times New Roman" panose="02020603050405020304" pitchFamily="18" charset="0"/>
              </a:rPr>
              <a:t>;</a:t>
            </a:r>
            <a:br>
              <a:rPr lang="ru-RU" sz="2400" dirty="0">
                <a:solidFill>
                  <a:schemeClr val="tx1"/>
                </a:solidFill>
                <a:latin typeface="Times New Roman" panose="02020603050405020304" pitchFamily="18" charset="0"/>
                <a:cs typeface="Times New Roman" panose="02020603050405020304" pitchFamily="18" charset="0"/>
              </a:rPr>
            </a:br>
            <a:r>
              <a:rPr lang="ru-RU" sz="2400" dirty="0" err="1">
                <a:solidFill>
                  <a:schemeClr val="tx1"/>
                </a:solidFill>
                <a:latin typeface="Times New Roman" panose="02020603050405020304" pitchFamily="18" charset="0"/>
                <a:cs typeface="Times New Roman" panose="02020603050405020304" pitchFamily="18" charset="0"/>
              </a:rPr>
              <a:t>наявності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письмово</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підтвердженої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інформації</a:t>
            </a:r>
            <a:r>
              <a:rPr lang="ru-RU" sz="2400" dirty="0">
                <a:solidFill>
                  <a:schemeClr val="tx1"/>
                </a:solidFill>
                <a:latin typeface="Times New Roman" panose="02020603050405020304" pitchFamily="18" charset="0"/>
                <a:cs typeface="Times New Roman" panose="02020603050405020304" pitchFamily="18" charset="0"/>
              </a:rPr>
              <a:t> про </a:t>
            </a:r>
            <a:r>
              <a:rPr lang="ru-RU" sz="2400" dirty="0" err="1">
                <a:solidFill>
                  <a:schemeClr val="tx1"/>
                </a:solidFill>
                <a:latin typeface="Times New Roman" panose="02020603050405020304" pitchFamily="18" charset="0"/>
                <a:cs typeface="Times New Roman" panose="02020603050405020304" pitchFamily="18" charset="0"/>
              </a:rPr>
              <a:t>взяття</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її</a:t>
            </a:r>
            <a:r>
              <a:rPr lang="ru-RU" sz="2400" dirty="0">
                <a:solidFill>
                  <a:schemeClr val="tx1"/>
                </a:solidFill>
                <a:latin typeface="Times New Roman" panose="02020603050405020304" pitchFamily="18" charset="0"/>
                <a:cs typeface="Times New Roman" panose="02020603050405020304" pitchFamily="18" charset="0"/>
              </a:rPr>
              <a:t> на </a:t>
            </a:r>
            <a:r>
              <a:rPr lang="ru-RU" sz="2400" dirty="0" err="1">
                <a:solidFill>
                  <a:schemeClr val="tx1"/>
                </a:solidFill>
                <a:latin typeface="Times New Roman" panose="02020603050405020304" pitchFamily="18" charset="0"/>
                <a:cs typeface="Times New Roman" panose="02020603050405020304" pitchFamily="18" charset="0"/>
              </a:rPr>
              <a:t>облік</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включення</a:t>
            </a:r>
            <a:r>
              <a:rPr lang="ru-RU" sz="2400" dirty="0">
                <a:solidFill>
                  <a:schemeClr val="tx1"/>
                </a:solidFill>
                <a:latin typeface="Times New Roman" panose="02020603050405020304" pitchFamily="18" charset="0"/>
                <a:cs typeface="Times New Roman" panose="02020603050405020304" pitchFamily="18" charset="0"/>
              </a:rPr>
              <a:t> до </a:t>
            </a:r>
            <a:r>
              <a:rPr lang="ru-RU" sz="2400" dirty="0" err="1">
                <a:solidFill>
                  <a:schemeClr val="tx1"/>
                </a:solidFill>
                <a:latin typeface="Times New Roman" panose="02020603050405020304" pitchFamily="18" charset="0"/>
                <a:cs typeface="Times New Roman" panose="02020603050405020304" pitchFamily="18" charset="0"/>
              </a:rPr>
              <a:t>реєстру</a:t>
            </a:r>
            <a:r>
              <a:rPr lang="ru-RU" sz="2400" dirty="0">
                <a:solidFill>
                  <a:schemeClr val="tx1"/>
                </a:solidFill>
                <a:latin typeface="Times New Roman" panose="02020603050405020304" pitchFamily="18" charset="0"/>
                <a:cs typeface="Times New Roman" panose="02020603050405020304" pitchFamily="18" charset="0"/>
              </a:rPr>
              <a:t>) на </a:t>
            </a:r>
            <a:r>
              <a:rPr lang="ru-RU" sz="2400" dirty="0" err="1">
                <a:solidFill>
                  <a:schemeClr val="tx1"/>
                </a:solidFill>
                <a:latin typeface="Times New Roman" panose="02020603050405020304" pitchFamily="18" charset="0"/>
                <a:cs typeface="Times New Roman" panose="02020603050405020304" pitchFamily="18" charset="0"/>
              </a:rPr>
              <a:t>території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іншої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адміністративно-територіальної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одиниці</a:t>
            </a:r>
            <a:r>
              <a:rPr lang="ru-RU" sz="2400" dirty="0">
                <a:solidFill>
                  <a:schemeClr val="tx1"/>
                </a:solidFill>
                <a:latin typeface="Times New Roman" panose="02020603050405020304" pitchFamily="18" charset="0"/>
                <a:cs typeface="Times New Roman" panose="02020603050405020304" pitchFamily="18" charset="0"/>
              </a:rPr>
              <a:t>;</a:t>
            </a:r>
            <a:br>
              <a:rPr lang="ru-RU" sz="2400" dirty="0">
                <a:solidFill>
                  <a:schemeClr val="tx1"/>
                </a:solidFill>
                <a:latin typeface="Times New Roman" panose="02020603050405020304" pitchFamily="18" charset="0"/>
                <a:cs typeface="Times New Roman" panose="02020603050405020304" pitchFamily="18" charset="0"/>
              </a:rPr>
            </a:br>
            <a:r>
              <a:rPr lang="ru-RU" sz="2400" dirty="0" err="1">
                <a:solidFill>
                  <a:schemeClr val="tx1"/>
                </a:solidFill>
                <a:latin typeface="Times New Roman" panose="02020603050405020304" pitchFamily="18" charset="0"/>
                <a:cs typeface="Times New Roman" panose="02020603050405020304" pitchFamily="18" charset="0"/>
              </a:rPr>
              <a:t>її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вибуття</a:t>
            </a:r>
            <a:r>
              <a:rPr lang="ru-RU" sz="2400" dirty="0">
                <a:solidFill>
                  <a:schemeClr val="tx1"/>
                </a:solidFill>
                <a:latin typeface="Times New Roman" panose="02020603050405020304" pitchFamily="18" charset="0"/>
                <a:cs typeface="Times New Roman" panose="02020603050405020304" pitchFamily="18" charset="0"/>
              </a:rPr>
              <a:t> на </a:t>
            </a:r>
            <a:r>
              <a:rPr lang="ru-RU" sz="2400" dirty="0" err="1">
                <a:solidFill>
                  <a:schemeClr val="tx1"/>
                </a:solidFill>
                <a:latin typeface="Times New Roman" panose="02020603050405020304" pitchFamily="18" charset="0"/>
                <a:cs typeface="Times New Roman" panose="02020603050405020304" pitchFamily="18" charset="0"/>
              </a:rPr>
              <a:t>постійне</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місце</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проживання</a:t>
            </a:r>
            <a:r>
              <a:rPr lang="ru-RU" sz="2400" dirty="0">
                <a:solidFill>
                  <a:schemeClr val="tx1"/>
                </a:solidFill>
                <a:latin typeface="Times New Roman" panose="02020603050405020304" pitchFamily="18" charset="0"/>
                <a:cs typeface="Times New Roman" panose="02020603050405020304" pitchFamily="18" charset="0"/>
              </a:rPr>
              <a:t> за </a:t>
            </a:r>
            <a:r>
              <a:rPr lang="ru-RU" sz="2400" dirty="0" err="1">
                <a:solidFill>
                  <a:schemeClr val="tx1"/>
                </a:solidFill>
                <a:latin typeface="Times New Roman" panose="02020603050405020304" pitchFamily="18" charset="0"/>
                <a:cs typeface="Times New Roman" panose="02020603050405020304" pitchFamily="18" charset="0"/>
              </a:rPr>
              <a:t>межі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України</a:t>
            </a:r>
            <a:r>
              <a:rPr lang="ru-RU" sz="2400" dirty="0">
                <a:solidFill>
                  <a:schemeClr val="tx1"/>
                </a:solidFill>
                <a:latin typeface="Times New Roman" panose="02020603050405020304" pitchFamily="18" charset="0"/>
                <a:cs typeface="Times New Roman" panose="02020603050405020304" pitchFamily="18" charset="0"/>
              </a:rPr>
              <a:t> (з </a:t>
            </a:r>
            <a:r>
              <a:rPr lang="ru-RU" sz="2400" dirty="0" err="1">
                <a:solidFill>
                  <a:schemeClr val="tx1"/>
                </a:solidFill>
                <a:latin typeface="Times New Roman" panose="02020603050405020304" pitchFamily="18" charset="0"/>
                <a:cs typeface="Times New Roman" panose="02020603050405020304" pitchFamily="18" charset="0"/>
              </a:rPr>
              <a:t>припиненням</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здобуття</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загальної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середньої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освіти</a:t>
            </a:r>
            <a:r>
              <a:rPr lang="ru-RU" sz="2400" dirty="0">
                <a:solidFill>
                  <a:schemeClr val="tx1"/>
                </a:solidFill>
                <a:latin typeface="Times New Roman" panose="02020603050405020304" pitchFamily="18" charset="0"/>
                <a:cs typeface="Times New Roman" panose="02020603050405020304" pitchFamily="18" charset="0"/>
              </a:rPr>
              <a:t> в </a:t>
            </a:r>
            <a:r>
              <a:rPr lang="ru-RU" sz="2400" dirty="0" err="1">
                <a:solidFill>
                  <a:schemeClr val="tx1"/>
                </a:solidFill>
                <a:latin typeface="Times New Roman" panose="02020603050405020304" pitchFamily="18" charset="0"/>
                <a:cs typeface="Times New Roman" panose="02020603050405020304" pitchFamily="18" charset="0"/>
              </a:rPr>
              <a:t>Україні</a:t>
            </a:r>
            <a:r>
              <a:rPr lang="ru-RU" sz="2400" dirty="0">
                <a:solidFill>
                  <a:schemeClr val="tx1"/>
                </a:solidFill>
                <a:latin typeface="Times New Roman" panose="02020603050405020304" pitchFamily="18" charset="0"/>
                <a:cs typeface="Times New Roman" panose="02020603050405020304" pitchFamily="18" charset="0"/>
              </a:rPr>
              <a:t>).</a:t>
            </a:r>
          </a:p>
        </p:txBody>
      </p:sp>
      <p:sp>
        <p:nvSpPr>
          <p:cNvPr id="3" name="Підзаголовок 2"/>
          <p:cNvSpPr>
            <a:spLocks noGrp="1"/>
          </p:cNvSpPr>
          <p:nvPr>
            <p:ph type="subTitle" idx="1"/>
          </p:nvPr>
        </p:nvSpPr>
        <p:spPr/>
        <p:txBody>
          <a:bodyPr>
            <a:normAutofit/>
          </a:bodyPr>
          <a:lstStyle/>
          <a:p>
            <a:pPr indent="4033838">
              <a:spcBef>
                <a:spcPts val="0"/>
              </a:spcBef>
            </a:pP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7839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66431" y="376017"/>
            <a:ext cx="9838182" cy="2871386"/>
          </a:xfrm>
        </p:spPr>
        <p:txBody>
          <a:bodyPr>
            <a:normAutofit/>
          </a:bodyPr>
          <a:lstStyle/>
          <a:p>
            <a:r>
              <a:rPr lang="ru-RU" sz="2400" dirty="0">
                <a:solidFill>
                  <a:schemeClr val="tx1"/>
                </a:solidFill>
                <a:latin typeface="Times New Roman" panose="02020603050405020304" pitchFamily="18" charset="0"/>
                <a:cs typeface="Times New Roman" panose="02020603050405020304" pitchFamily="18" charset="0"/>
              </a:rPr>
              <a:t>10. </a:t>
            </a:r>
            <a:r>
              <a:rPr lang="ru-RU" sz="2400" dirty="0" err="1">
                <a:solidFill>
                  <a:schemeClr val="tx1"/>
                </a:solidFill>
                <a:latin typeface="Times New Roman" panose="02020603050405020304" pitchFamily="18" charset="0"/>
                <a:cs typeface="Times New Roman" panose="02020603050405020304" pitchFamily="18" charset="0"/>
              </a:rPr>
              <a:t>Облік</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вихованців</a:t>
            </a:r>
            <a:r>
              <a:rPr lang="ru-RU" sz="2400" dirty="0">
                <a:solidFill>
                  <a:schemeClr val="tx1"/>
                </a:solidFill>
                <a:latin typeface="Times New Roman" panose="02020603050405020304" pitchFamily="18" charset="0"/>
                <a:cs typeface="Times New Roman" panose="02020603050405020304" pitchFamily="18" charset="0"/>
              </a:rPr>
              <a:t> і </a:t>
            </a:r>
            <a:r>
              <a:rPr lang="ru-RU" sz="2400" dirty="0" err="1">
                <a:solidFill>
                  <a:schemeClr val="tx1"/>
                </a:solidFill>
                <a:latin typeface="Times New Roman" panose="02020603050405020304" pitchFamily="18" charset="0"/>
                <a:cs typeface="Times New Roman" panose="02020603050405020304" pitchFamily="18" charset="0"/>
              </a:rPr>
              <a:t>учнів</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ведуть</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заклади</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освіти</a:t>
            </a:r>
            <a:r>
              <a:rPr lang="ru-RU" sz="2400" dirty="0">
                <a:solidFill>
                  <a:schemeClr val="tx1"/>
                </a:solidFill>
                <a:latin typeface="Times New Roman" panose="02020603050405020304" pitchFamily="18" charset="0"/>
                <a:cs typeface="Times New Roman" panose="02020603050405020304" pitchFamily="18" charset="0"/>
              </a:rPr>
              <a:t>. Заклад </a:t>
            </a:r>
            <a:r>
              <a:rPr lang="ru-RU" sz="2400" dirty="0" err="1">
                <a:solidFill>
                  <a:schemeClr val="tx1"/>
                </a:solidFill>
                <a:latin typeface="Times New Roman" panose="02020603050405020304" pitchFamily="18" charset="0"/>
                <a:cs typeface="Times New Roman" panose="02020603050405020304" pitchFamily="18" charset="0"/>
              </a:rPr>
              <a:t>освіти</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подає</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щороку</a:t>
            </a:r>
            <a:r>
              <a:rPr lang="ru-RU" sz="2400" dirty="0">
                <a:solidFill>
                  <a:schemeClr val="tx1"/>
                </a:solidFill>
                <a:latin typeface="Times New Roman" panose="02020603050405020304" pitchFamily="18" charset="0"/>
                <a:cs typeface="Times New Roman" panose="02020603050405020304" pitchFamily="18" charset="0"/>
              </a:rPr>
              <a:t> не </a:t>
            </a:r>
            <a:r>
              <a:rPr lang="ru-RU" sz="2400" dirty="0" err="1">
                <a:solidFill>
                  <a:schemeClr val="tx1"/>
                </a:solidFill>
                <a:latin typeface="Times New Roman" panose="02020603050405020304" pitchFamily="18" charset="0"/>
                <a:cs typeface="Times New Roman" panose="02020603050405020304" pitchFamily="18" charset="0"/>
              </a:rPr>
              <a:t>пізніше</a:t>
            </a:r>
            <a:r>
              <a:rPr lang="ru-RU" sz="2400" dirty="0">
                <a:solidFill>
                  <a:schemeClr val="tx1"/>
                </a:solidFill>
                <a:latin typeface="Times New Roman" panose="02020603050405020304" pitchFamily="18" charset="0"/>
                <a:cs typeface="Times New Roman" panose="02020603050405020304" pitchFamily="18" charset="0"/>
              </a:rPr>
              <a:t> 15 </a:t>
            </a:r>
            <a:r>
              <a:rPr lang="ru-RU" sz="2400" dirty="0" err="1">
                <a:solidFill>
                  <a:schemeClr val="tx1"/>
                </a:solidFill>
                <a:latin typeface="Times New Roman" panose="02020603050405020304" pitchFamily="18" charset="0"/>
                <a:cs typeface="Times New Roman" panose="02020603050405020304" pitchFamily="18" charset="0"/>
              </a:rPr>
              <a:t>вересня</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відповідному</a:t>
            </a:r>
            <a:r>
              <a:rPr lang="ru-RU" sz="2400" dirty="0">
                <a:solidFill>
                  <a:schemeClr val="tx1"/>
                </a:solidFill>
                <a:latin typeface="Times New Roman" panose="02020603050405020304" pitchFamily="18" charset="0"/>
                <a:cs typeface="Times New Roman" panose="02020603050405020304" pitchFamily="18" charset="0"/>
              </a:rPr>
              <a:t> структурному </a:t>
            </a:r>
            <a:r>
              <a:rPr lang="ru-RU" sz="2400" dirty="0" err="1">
                <a:solidFill>
                  <a:schemeClr val="tx1"/>
                </a:solidFill>
                <a:latin typeface="Times New Roman" panose="02020603050405020304" pitchFamily="18" charset="0"/>
                <a:cs typeface="Times New Roman" panose="02020603050405020304" pitchFamily="18" charset="0"/>
              </a:rPr>
              <a:t>підрозділу</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дані</a:t>
            </a:r>
            <a:r>
              <a:rPr lang="ru-RU" sz="2400" dirty="0">
                <a:solidFill>
                  <a:schemeClr val="tx1"/>
                </a:solidFill>
                <a:latin typeface="Times New Roman" panose="02020603050405020304" pitchFamily="18" charset="0"/>
                <a:cs typeface="Times New Roman" panose="02020603050405020304" pitchFamily="18" charset="0"/>
              </a:rPr>
              <a:t> про </a:t>
            </a:r>
            <a:r>
              <a:rPr lang="ru-RU" sz="2400" dirty="0" err="1">
                <a:solidFill>
                  <a:schemeClr val="tx1"/>
                </a:solidFill>
                <a:latin typeface="Times New Roman" panose="02020603050405020304" pitchFamily="18" charset="0"/>
                <a:cs typeface="Times New Roman" panose="02020603050405020304" pitchFamily="18" charset="0"/>
              </a:rPr>
              <a:t>всіх</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учнів</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які</a:t>
            </a:r>
            <a:r>
              <a:rPr lang="ru-RU" sz="2400" dirty="0">
                <a:solidFill>
                  <a:schemeClr val="tx1"/>
                </a:solidFill>
                <a:latin typeface="Times New Roman" panose="02020603050405020304" pitchFamily="18" charset="0"/>
                <a:cs typeface="Times New Roman" panose="02020603050405020304" pitchFamily="18" charset="0"/>
              </a:rPr>
              <a:t> до </a:t>
            </a:r>
            <a:r>
              <a:rPr lang="ru-RU" sz="2400" dirty="0" err="1">
                <a:solidFill>
                  <a:schemeClr val="tx1"/>
                </a:solidFill>
                <a:latin typeface="Times New Roman" panose="02020603050405020304" pitchFamily="18" charset="0"/>
                <a:cs typeface="Times New Roman" panose="02020603050405020304" pitchFamily="18" charset="0"/>
              </a:rPr>
              <a:t>нього</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зараховані</a:t>
            </a:r>
            <a:r>
              <a:rPr lang="ru-RU" sz="2400" dirty="0">
                <a:solidFill>
                  <a:schemeClr val="tx1"/>
                </a:solidFill>
                <a:latin typeface="Times New Roman" panose="02020603050405020304" pitchFamily="18" charset="0"/>
                <a:cs typeface="Times New Roman" panose="02020603050405020304" pitchFamily="18" charset="0"/>
              </a:rPr>
              <a:t>, та </a:t>
            </a:r>
            <a:r>
              <a:rPr lang="ru-RU" sz="2400" dirty="0" err="1">
                <a:solidFill>
                  <a:schemeClr val="tx1"/>
                </a:solidFill>
                <a:latin typeface="Times New Roman" panose="02020603050405020304" pitchFamily="18" charset="0"/>
                <a:cs typeface="Times New Roman" panose="02020603050405020304" pitchFamily="18" charset="0"/>
              </a:rPr>
              <a:t>дані</a:t>
            </a:r>
            <a:r>
              <a:rPr lang="ru-RU" sz="2400" dirty="0">
                <a:solidFill>
                  <a:schemeClr val="tx1"/>
                </a:solidFill>
                <a:latin typeface="Times New Roman" panose="02020603050405020304" pitchFamily="18" charset="0"/>
                <a:cs typeface="Times New Roman" panose="02020603050405020304" pitchFamily="18" charset="0"/>
              </a:rPr>
              <a:t> про </a:t>
            </a:r>
            <a:r>
              <a:rPr lang="ru-RU" sz="2400" dirty="0" err="1">
                <a:solidFill>
                  <a:schemeClr val="tx1"/>
                </a:solidFill>
                <a:latin typeface="Times New Roman" panose="02020603050405020304" pitchFamily="18" charset="0"/>
                <a:cs typeface="Times New Roman" panose="02020603050405020304" pitchFamily="18" charset="0"/>
              </a:rPr>
              <a:t>кількість</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вихованців</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які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відвідують</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такий</a:t>
            </a:r>
            <a:r>
              <a:rPr lang="ru-RU" sz="2400" dirty="0">
                <a:solidFill>
                  <a:schemeClr val="tx1"/>
                </a:solidFill>
                <a:latin typeface="Times New Roman" panose="02020603050405020304" pitchFamily="18" charset="0"/>
                <a:cs typeface="Times New Roman" panose="02020603050405020304" pitchFamily="18" charset="0"/>
              </a:rPr>
              <a:t> заклад </a:t>
            </a:r>
            <a:r>
              <a:rPr lang="ru-RU" sz="2400" dirty="0" err="1">
                <a:solidFill>
                  <a:schemeClr val="tx1"/>
                </a:solidFill>
                <a:latin typeface="Times New Roman" panose="02020603050405020304" pitchFamily="18" charset="0"/>
                <a:cs typeface="Times New Roman" panose="02020603050405020304" pitchFamily="18" charset="0"/>
              </a:rPr>
              <a:t>або</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перебувають</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під</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його</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соціально-педагогічним</a:t>
            </a:r>
            <a:r>
              <a:rPr lang="ru-RU" sz="2400" dirty="0">
                <a:solidFill>
                  <a:schemeClr val="tx1"/>
                </a:solidFill>
                <a:latin typeface="Times New Roman" panose="02020603050405020304" pitchFamily="18" charset="0"/>
                <a:cs typeface="Times New Roman" panose="02020603050405020304" pitchFamily="18" charset="0"/>
              </a:rPr>
              <a:t> патронатом.</a:t>
            </a:r>
            <a:br>
              <a:rPr lang="ru-RU" sz="2400" dirty="0">
                <a:solidFill>
                  <a:schemeClr val="tx1"/>
                </a:solidFill>
                <a:latin typeface="Times New Roman" panose="02020603050405020304" pitchFamily="18" charset="0"/>
                <a:cs typeface="Times New Roman" panose="02020603050405020304" pitchFamily="18" charset="0"/>
              </a:rPr>
            </a:br>
            <a:r>
              <a:rPr lang="ru-RU" sz="2400" i="1" dirty="0">
                <a:solidFill>
                  <a:schemeClr val="tx1"/>
                </a:solidFill>
                <a:latin typeface="Times New Roman" panose="02020603050405020304" pitchFamily="18" charset="0"/>
                <a:cs typeface="Times New Roman" panose="02020603050405020304" pitchFamily="18" charset="0"/>
              </a:rPr>
              <a:t>{Пункт 10 в </a:t>
            </a:r>
            <a:r>
              <a:rPr lang="ru-RU" sz="2400" i="1" dirty="0" err="1">
                <a:solidFill>
                  <a:schemeClr val="tx1"/>
                </a:solidFill>
                <a:latin typeface="Times New Roman" panose="02020603050405020304" pitchFamily="18" charset="0"/>
                <a:cs typeface="Times New Roman" panose="02020603050405020304" pitchFamily="18" charset="0"/>
              </a:rPr>
              <a:t>редакції</a:t>
            </a:r>
            <a:r>
              <a:rPr lang="ru-RU" sz="2400" i="1" dirty="0">
                <a:solidFill>
                  <a:schemeClr val="tx1"/>
                </a:solidFill>
                <a:latin typeface="Times New Roman" panose="02020603050405020304" pitchFamily="18" charset="0"/>
                <a:cs typeface="Times New Roman" panose="02020603050405020304" pitchFamily="18" charset="0"/>
              </a:rPr>
              <a:t> Постанови КМ </a:t>
            </a:r>
            <a:r>
              <a:rPr lang="ru-RU" sz="2400" i="1" u="sng" dirty="0">
                <a:solidFill>
                  <a:schemeClr val="tx1"/>
                </a:solidFill>
                <a:latin typeface="Times New Roman" panose="02020603050405020304" pitchFamily="18" charset="0"/>
                <a:cs typeface="Times New Roman" panose="02020603050405020304" pitchFamily="18" charset="0"/>
                <a:hlinkClick r:id="rId2"/>
              </a:rPr>
              <a:t>№ 806 </a:t>
            </a:r>
            <a:r>
              <a:rPr lang="ru-RU" sz="2400" i="1" u="sng" dirty="0" err="1">
                <a:solidFill>
                  <a:schemeClr val="tx1"/>
                </a:solidFill>
                <a:latin typeface="Times New Roman" panose="02020603050405020304" pitchFamily="18" charset="0"/>
                <a:cs typeface="Times New Roman" panose="02020603050405020304" pitchFamily="18" charset="0"/>
                <a:hlinkClick r:id="rId2"/>
              </a:rPr>
              <a:t>від</a:t>
            </a:r>
            <a:r>
              <a:rPr lang="ru-RU" sz="2400" i="1" u="sng" dirty="0">
                <a:solidFill>
                  <a:schemeClr val="tx1"/>
                </a:solidFill>
                <a:latin typeface="Times New Roman" panose="02020603050405020304" pitchFamily="18" charset="0"/>
                <a:cs typeface="Times New Roman" panose="02020603050405020304" pitchFamily="18" charset="0"/>
                <a:hlinkClick r:id="rId2"/>
              </a:rPr>
              <a:t> 19.09.2018</a:t>
            </a:r>
            <a:r>
              <a:rPr lang="ru-RU" sz="2400" i="1" dirty="0">
                <a:solidFill>
                  <a:schemeClr val="tx1"/>
                </a:solidFill>
                <a:latin typeface="Times New Roman" panose="02020603050405020304" pitchFamily="18" charset="0"/>
                <a:cs typeface="Times New Roman" panose="02020603050405020304" pitchFamily="18" charset="0"/>
              </a:rPr>
              <a:t>}</a:t>
            </a:r>
            <a:r>
              <a:rPr lang="ru-RU" sz="2400" dirty="0">
                <a:solidFill>
                  <a:schemeClr val="tx1"/>
                </a:solidFill>
                <a:latin typeface="Times New Roman" panose="02020603050405020304" pitchFamily="18" charset="0"/>
                <a:cs typeface="Times New Roman" panose="02020603050405020304" pitchFamily="18" charset="0"/>
              </a:rPr>
              <a:t/>
            </a:r>
            <a:br>
              <a:rPr lang="ru-RU" sz="2400" dirty="0">
                <a:solidFill>
                  <a:schemeClr val="tx1"/>
                </a:solidFill>
                <a:latin typeface="Times New Roman" panose="02020603050405020304" pitchFamily="18" charset="0"/>
                <a:cs typeface="Times New Roman" panose="02020603050405020304" pitchFamily="18" charset="0"/>
              </a:rPr>
            </a:b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3" name="Підзаголовок 2"/>
          <p:cNvSpPr>
            <a:spLocks noGrp="1"/>
          </p:cNvSpPr>
          <p:nvPr>
            <p:ph type="subTitle" idx="1"/>
          </p:nvPr>
        </p:nvSpPr>
        <p:spPr/>
        <p:txBody>
          <a:bodyPr>
            <a:normAutofit/>
          </a:bodyPr>
          <a:lstStyle/>
          <a:p>
            <a:endParaRPr lang="ru-RU" dirty="0"/>
          </a:p>
        </p:txBody>
      </p:sp>
    </p:spTree>
    <p:extLst>
      <p:ext uri="{BB962C8B-B14F-4D97-AF65-F5344CB8AC3E}">
        <p14:creationId xmlns:p14="http://schemas.microsoft.com/office/powerpoint/2010/main" val="2930693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66431" y="376017"/>
            <a:ext cx="9838182" cy="5648768"/>
          </a:xfrm>
        </p:spPr>
        <p:txBody>
          <a:bodyPr>
            <a:noAutofit/>
          </a:bodyPr>
          <a:lstStyle/>
          <a:p>
            <a:r>
              <a:rPr lang="ru-RU" sz="2000" dirty="0">
                <a:solidFill>
                  <a:schemeClr val="tx1"/>
                </a:solidFill>
                <a:latin typeface="Times New Roman" panose="02020603050405020304" pitchFamily="18" charset="0"/>
                <a:cs typeface="Times New Roman" panose="02020603050405020304" pitchFamily="18" charset="0"/>
              </a:rPr>
              <a:t>11. </a:t>
            </a:r>
            <a:r>
              <a:rPr lang="ru-RU" sz="2000" b="1" dirty="0">
                <a:solidFill>
                  <a:schemeClr val="tx1"/>
                </a:solidFill>
                <a:latin typeface="Times New Roman" panose="02020603050405020304" pitchFamily="18" charset="0"/>
                <a:cs typeface="Times New Roman" panose="02020603050405020304" pitchFamily="18" charset="0"/>
              </a:rPr>
              <a:t>У </a:t>
            </a:r>
            <a:r>
              <a:rPr lang="ru-RU" sz="2000" b="1" dirty="0" err="1">
                <a:solidFill>
                  <a:schemeClr val="tx1"/>
                </a:solidFill>
                <a:latin typeface="Times New Roman" panose="02020603050405020304" pitchFamily="18" charset="0"/>
                <a:cs typeface="Times New Roman" panose="02020603050405020304" pitchFamily="18" charset="0"/>
              </a:rPr>
              <a:t>разі</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переведення</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учня</a:t>
            </a:r>
            <a:r>
              <a:rPr lang="ru-RU" sz="2000" b="1" dirty="0">
                <a:solidFill>
                  <a:schemeClr val="tx1"/>
                </a:solidFill>
                <a:latin typeface="Times New Roman" panose="02020603050405020304" pitchFamily="18" charset="0"/>
                <a:cs typeface="Times New Roman" panose="02020603050405020304" pitchFamily="18" charset="0"/>
              </a:rPr>
              <a:t> до </a:t>
            </a:r>
            <a:r>
              <a:rPr lang="ru-RU" sz="2000" b="1" dirty="0" err="1">
                <a:solidFill>
                  <a:schemeClr val="tx1"/>
                </a:solidFill>
                <a:latin typeface="Times New Roman" panose="02020603050405020304" pitchFamily="18" charset="0"/>
                <a:cs typeface="Times New Roman" panose="02020603050405020304" pitchFamily="18" charset="0"/>
              </a:rPr>
              <a:t>іншого</a:t>
            </a:r>
            <a:r>
              <a:rPr lang="ru-RU" sz="2000" b="1" dirty="0">
                <a:solidFill>
                  <a:schemeClr val="tx1"/>
                </a:solidFill>
                <a:latin typeface="Times New Roman" panose="02020603050405020304" pitchFamily="18" charset="0"/>
                <a:cs typeface="Times New Roman" panose="02020603050405020304" pitchFamily="18" charset="0"/>
              </a:rPr>
              <a:t> закладу </a:t>
            </a:r>
            <a:r>
              <a:rPr lang="ru-RU" sz="2000" b="1" dirty="0" err="1">
                <a:solidFill>
                  <a:schemeClr val="tx1"/>
                </a:solidFill>
                <a:latin typeface="Times New Roman" panose="02020603050405020304" pitchFamily="18" charset="0"/>
                <a:cs typeface="Times New Roman" panose="02020603050405020304" pitchFamily="18" charset="0"/>
              </a:rPr>
              <a:t>освіти</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або</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його</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відрахування</a:t>
            </a:r>
            <a:r>
              <a:rPr lang="ru-RU" sz="2000" b="1" dirty="0">
                <a:solidFill>
                  <a:schemeClr val="tx1"/>
                </a:solidFill>
                <a:latin typeface="Times New Roman" panose="02020603050405020304" pitchFamily="18" charset="0"/>
                <a:cs typeface="Times New Roman" panose="02020603050405020304" pitchFamily="18" charset="0"/>
              </a:rPr>
              <a:t> </a:t>
            </a:r>
            <a:r>
              <a:rPr lang="ru-RU" sz="2000" dirty="0">
                <a:solidFill>
                  <a:schemeClr val="tx1"/>
                </a:solidFill>
                <a:latin typeface="Times New Roman" panose="02020603050405020304" pitchFamily="18" charset="0"/>
                <a:cs typeface="Times New Roman" panose="02020603050405020304" pitchFamily="18" charset="0"/>
              </a:rPr>
              <a:t>в </a:t>
            </a:r>
            <a:r>
              <a:rPr lang="ru-RU" sz="2000" dirty="0" err="1">
                <a:solidFill>
                  <a:schemeClr val="tx1"/>
                </a:solidFill>
                <a:latin typeface="Times New Roman" panose="02020603050405020304" pitchFamily="18" charset="0"/>
                <a:cs typeface="Times New Roman" panose="02020603050405020304" pitchFamily="18" charset="0"/>
              </a:rPr>
              <a:t>установленому</a:t>
            </a:r>
            <a:r>
              <a:rPr lang="ru-RU" sz="2000" dirty="0">
                <a:solidFill>
                  <a:schemeClr val="tx1"/>
                </a:solidFill>
                <a:latin typeface="Times New Roman" panose="02020603050405020304" pitchFamily="18" charset="0"/>
                <a:cs typeface="Times New Roman" panose="02020603050405020304" pitchFamily="18" charset="0"/>
              </a:rPr>
              <a:t> порядку заклад </a:t>
            </a:r>
            <a:r>
              <a:rPr lang="ru-RU" sz="2000" dirty="0" err="1">
                <a:solidFill>
                  <a:schemeClr val="tx1"/>
                </a:solidFill>
                <a:latin typeface="Times New Roman" panose="02020603050405020304" pitchFamily="18" charset="0"/>
                <a:cs typeface="Times New Roman" panose="02020603050405020304" pitchFamily="18" charset="0"/>
              </a:rPr>
              <a:t>освіти</a:t>
            </a:r>
            <a:r>
              <a:rPr lang="ru-RU" sz="2000" dirty="0">
                <a:solidFill>
                  <a:schemeClr val="tx1"/>
                </a:solidFill>
                <a:latin typeface="Times New Roman" panose="02020603050405020304" pitchFamily="18" charset="0"/>
                <a:cs typeface="Times New Roman" panose="02020603050405020304" pitchFamily="18" charset="0"/>
              </a:rPr>
              <a:t>, з </a:t>
            </a:r>
            <a:r>
              <a:rPr lang="ru-RU" sz="2000" dirty="0" err="1">
                <a:solidFill>
                  <a:schemeClr val="tx1"/>
                </a:solidFill>
                <a:latin typeface="Times New Roman" panose="02020603050405020304" pitchFamily="18" charset="0"/>
                <a:cs typeface="Times New Roman" panose="02020603050405020304" pitchFamily="18" charset="0"/>
              </a:rPr>
              <a:t>якого</a:t>
            </a:r>
            <a:r>
              <a:rPr lang="ru-RU" sz="2000" dirty="0">
                <a:solidFill>
                  <a:schemeClr val="tx1"/>
                </a:solidFill>
                <a:latin typeface="Times New Roman" panose="02020603050405020304" pitchFamily="18" charset="0"/>
                <a:cs typeface="Times New Roman" panose="02020603050405020304" pitchFamily="18" charset="0"/>
              </a:rPr>
              <a:t> переводиться </a:t>
            </a:r>
            <a:r>
              <a:rPr lang="ru-RU" sz="2000" dirty="0" err="1">
                <a:solidFill>
                  <a:schemeClr val="tx1"/>
                </a:solidFill>
                <a:latin typeface="Times New Roman" panose="02020603050405020304" pitchFamily="18" charset="0"/>
                <a:cs typeface="Times New Roman" panose="02020603050405020304" pitchFamily="18" charset="0"/>
              </a:rPr>
              <a:t>або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відраховується</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учень</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подає</a:t>
            </a:r>
            <a:r>
              <a:rPr lang="ru-RU" sz="2000" dirty="0">
                <a:solidFill>
                  <a:schemeClr val="tx1"/>
                </a:solidFill>
                <a:latin typeface="Times New Roman" panose="02020603050405020304" pitchFamily="18" charset="0"/>
                <a:cs typeface="Times New Roman" panose="02020603050405020304" pitchFamily="18" charset="0"/>
              </a:rPr>
              <a:t> </a:t>
            </a:r>
            <a:r>
              <a:rPr lang="ru-RU" sz="2000" b="1" dirty="0">
                <a:solidFill>
                  <a:schemeClr val="tx1"/>
                </a:solidFill>
                <a:latin typeface="Times New Roman" panose="02020603050405020304" pitchFamily="18" charset="0"/>
                <a:cs typeface="Times New Roman" panose="02020603050405020304" pitchFamily="18" charset="0"/>
              </a:rPr>
              <a:t>не </a:t>
            </a:r>
            <a:r>
              <a:rPr lang="ru-RU" sz="2000" b="1" dirty="0" err="1">
                <a:solidFill>
                  <a:schemeClr val="tx1"/>
                </a:solidFill>
                <a:latin typeface="Times New Roman" panose="02020603050405020304" pitchFamily="18" charset="0"/>
                <a:cs typeface="Times New Roman" panose="02020603050405020304" pitchFamily="18" charset="0"/>
              </a:rPr>
              <a:t>пізніше</a:t>
            </a:r>
            <a:r>
              <a:rPr lang="ru-RU" sz="2000" b="1" dirty="0">
                <a:solidFill>
                  <a:schemeClr val="tx1"/>
                </a:solidFill>
                <a:latin typeface="Times New Roman" panose="02020603050405020304" pitchFamily="18" charset="0"/>
                <a:cs typeface="Times New Roman" panose="02020603050405020304" pitchFamily="18" charset="0"/>
              </a:rPr>
              <a:t> 15 числа </a:t>
            </a:r>
            <a:r>
              <a:rPr lang="ru-RU" sz="2000" b="1" dirty="0" err="1">
                <a:solidFill>
                  <a:schemeClr val="tx1"/>
                </a:solidFill>
                <a:latin typeface="Times New Roman" panose="02020603050405020304" pitchFamily="18" charset="0"/>
                <a:cs typeface="Times New Roman" panose="02020603050405020304" pitchFamily="18" charset="0"/>
              </a:rPr>
              <a:t>наступного</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місяця</a:t>
            </a:r>
            <a:r>
              <a:rPr lang="ru-RU" sz="2000" b="1"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відповідному</a:t>
            </a:r>
            <a:r>
              <a:rPr lang="ru-RU" sz="2000" dirty="0">
                <a:solidFill>
                  <a:schemeClr val="tx1"/>
                </a:solidFill>
                <a:latin typeface="Times New Roman" panose="02020603050405020304" pitchFamily="18" charset="0"/>
                <a:cs typeface="Times New Roman" panose="02020603050405020304" pitchFamily="18" charset="0"/>
              </a:rPr>
              <a:t> структурному </a:t>
            </a:r>
            <a:r>
              <a:rPr lang="ru-RU" sz="2000" dirty="0" err="1">
                <a:solidFill>
                  <a:schemeClr val="tx1"/>
                </a:solidFill>
                <a:latin typeface="Times New Roman" panose="02020603050405020304" pitchFamily="18" charset="0"/>
                <a:cs typeface="Times New Roman" panose="02020603050405020304" pitchFamily="18" charset="0"/>
              </a:rPr>
              <a:t>підрозділу</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дані</a:t>
            </a:r>
            <a:r>
              <a:rPr lang="ru-RU" sz="2000" dirty="0">
                <a:solidFill>
                  <a:schemeClr val="tx1"/>
                </a:solidFill>
                <a:latin typeface="Times New Roman" panose="02020603050405020304" pitchFamily="18" charset="0"/>
                <a:cs typeface="Times New Roman" panose="02020603050405020304" pitchFamily="18" charset="0"/>
              </a:rPr>
              <a:t> такого </a:t>
            </a:r>
            <a:r>
              <a:rPr lang="ru-RU" sz="2000" dirty="0" err="1">
                <a:solidFill>
                  <a:schemeClr val="tx1"/>
                </a:solidFill>
                <a:latin typeface="Times New Roman" panose="02020603050405020304" pitchFamily="18" charset="0"/>
                <a:cs typeface="Times New Roman" panose="02020603050405020304" pitchFamily="18" charset="0"/>
              </a:rPr>
              <a:t>учня</a:t>
            </a:r>
            <a:r>
              <a:rPr lang="ru-RU" sz="2000" dirty="0">
                <a:solidFill>
                  <a:schemeClr val="tx1"/>
                </a:solidFill>
                <a:latin typeface="Times New Roman" panose="02020603050405020304" pitchFamily="18" charset="0"/>
                <a:cs typeface="Times New Roman" panose="02020603050405020304" pitchFamily="18" charset="0"/>
              </a:rPr>
              <a:t>, у тому </a:t>
            </a:r>
            <a:r>
              <a:rPr lang="ru-RU" sz="2000" dirty="0" err="1">
                <a:solidFill>
                  <a:schemeClr val="tx1"/>
                </a:solidFill>
                <a:latin typeface="Times New Roman" panose="02020603050405020304" pitchFamily="18" charset="0"/>
                <a:cs typeface="Times New Roman" panose="02020603050405020304" pitchFamily="18" charset="0"/>
              </a:rPr>
              <a:t>числі</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місце</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продовження</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здобуття</a:t>
            </a:r>
            <a:r>
              <a:rPr lang="ru-RU" sz="2000" dirty="0">
                <a:solidFill>
                  <a:schemeClr val="tx1"/>
                </a:solidFill>
                <a:latin typeface="Times New Roman" panose="02020603050405020304" pitchFamily="18" charset="0"/>
                <a:cs typeface="Times New Roman" panose="02020603050405020304" pitchFamily="18" charset="0"/>
              </a:rPr>
              <a:t> ним </a:t>
            </a:r>
            <a:r>
              <a:rPr lang="ru-RU" sz="2000" dirty="0" err="1">
                <a:solidFill>
                  <a:schemeClr val="tx1"/>
                </a:solidFill>
                <a:latin typeface="Times New Roman" panose="02020603050405020304" pitchFamily="18" charset="0"/>
                <a:cs typeface="Times New Roman" panose="02020603050405020304" pitchFamily="18" charset="0"/>
              </a:rPr>
              <a:t>загальної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середньої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освіти</a:t>
            </a:r>
            <a:r>
              <a:rPr lang="ru-RU" sz="2000" dirty="0">
                <a:solidFill>
                  <a:schemeClr val="tx1"/>
                </a:solidFill>
                <a:latin typeface="Times New Roman" panose="02020603050405020304" pitchFamily="18" charset="0"/>
                <a:cs typeface="Times New Roman" panose="02020603050405020304" pitchFamily="18" charset="0"/>
              </a:rPr>
              <a:t> (заклад </a:t>
            </a:r>
            <a:r>
              <a:rPr lang="ru-RU" sz="2000" dirty="0" err="1">
                <a:solidFill>
                  <a:schemeClr val="tx1"/>
                </a:solidFill>
                <a:latin typeface="Times New Roman" panose="02020603050405020304" pitchFamily="18" charset="0"/>
                <a:cs typeface="Times New Roman" panose="02020603050405020304" pitchFamily="18" charset="0"/>
              </a:rPr>
              <a:t>освіти</a:t>
            </a:r>
            <a:r>
              <a:rPr lang="ru-RU" sz="2000" dirty="0" smtClean="0">
                <a:solidFill>
                  <a:schemeClr val="tx1"/>
                </a:solidFill>
                <a:latin typeface="Times New Roman" panose="02020603050405020304" pitchFamily="18" charset="0"/>
                <a:cs typeface="Times New Roman" panose="02020603050405020304" pitchFamily="18" charset="0"/>
              </a:rPr>
              <a:t>).</a:t>
            </a:r>
            <a:br>
              <a:rPr lang="ru-RU" sz="2000" dirty="0" smtClean="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smtClean="0">
                <a:solidFill>
                  <a:schemeClr val="tx1"/>
                </a:solidFill>
                <a:latin typeface="Times New Roman" panose="02020603050405020304" pitchFamily="18" charset="0"/>
                <a:cs typeface="Times New Roman" panose="02020603050405020304" pitchFamily="18" charset="0"/>
              </a:rPr>
              <a:t>12</a:t>
            </a:r>
            <a:r>
              <a:rPr lang="ru-RU" sz="2000"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Заклади</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освіти</a:t>
            </a:r>
            <a:r>
              <a:rPr lang="ru-RU" sz="2000" b="1" dirty="0">
                <a:solidFill>
                  <a:schemeClr val="tx1"/>
                </a:solidFill>
                <a:latin typeface="Times New Roman" panose="02020603050405020304" pitchFamily="18" charset="0"/>
                <a:cs typeface="Times New Roman" panose="02020603050405020304" pitchFamily="18" charset="0"/>
              </a:rPr>
              <a:t> у </a:t>
            </a:r>
            <a:r>
              <a:rPr lang="ru-RU" sz="2000" b="1" dirty="0" err="1">
                <a:solidFill>
                  <a:schemeClr val="tx1"/>
                </a:solidFill>
                <a:latin typeface="Times New Roman" panose="02020603050405020304" pitchFamily="18" charset="0"/>
                <a:cs typeface="Times New Roman" panose="02020603050405020304" pitchFamily="18" charset="0"/>
              </a:rPr>
              <a:t>разі</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зарахування</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учнів</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які</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здобували</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загальну</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середню</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освіту</a:t>
            </a:r>
            <a:r>
              <a:rPr lang="ru-RU" sz="2000" dirty="0">
                <a:solidFill>
                  <a:schemeClr val="tx1"/>
                </a:solidFill>
                <a:latin typeface="Times New Roman" panose="02020603050405020304" pitchFamily="18" charset="0"/>
                <a:cs typeface="Times New Roman" panose="02020603050405020304" pitchFamily="18" charset="0"/>
              </a:rPr>
              <a:t> в закладах </a:t>
            </a:r>
            <a:r>
              <a:rPr lang="ru-RU" sz="2000" dirty="0" err="1">
                <a:solidFill>
                  <a:schemeClr val="tx1"/>
                </a:solidFill>
                <a:latin typeface="Times New Roman" panose="02020603050405020304" pitchFamily="18" charset="0"/>
                <a:cs typeface="Times New Roman" panose="02020603050405020304" pitchFamily="18" charset="0"/>
              </a:rPr>
              <a:t>освіти</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інших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адміністративно-територіальних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одиниць</a:t>
            </a:r>
            <a:r>
              <a:rPr lang="ru-RU" sz="2000"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подають</a:t>
            </a:r>
            <a:r>
              <a:rPr lang="ru-RU" sz="2000" b="1" dirty="0">
                <a:solidFill>
                  <a:schemeClr val="tx1"/>
                </a:solidFill>
                <a:latin typeface="Times New Roman" panose="02020603050405020304" pitchFamily="18" charset="0"/>
                <a:cs typeface="Times New Roman" panose="02020603050405020304" pitchFamily="18" charset="0"/>
              </a:rPr>
              <a:t> не </a:t>
            </a:r>
            <a:r>
              <a:rPr lang="ru-RU" sz="2000" b="1" dirty="0" err="1">
                <a:solidFill>
                  <a:schemeClr val="tx1"/>
                </a:solidFill>
                <a:latin typeface="Times New Roman" panose="02020603050405020304" pitchFamily="18" charset="0"/>
                <a:cs typeface="Times New Roman" panose="02020603050405020304" pitchFamily="18" charset="0"/>
              </a:rPr>
              <a:t>пізніше</a:t>
            </a:r>
            <a:r>
              <a:rPr lang="ru-RU" sz="2000" b="1" dirty="0">
                <a:solidFill>
                  <a:schemeClr val="tx1"/>
                </a:solidFill>
                <a:latin typeface="Times New Roman" panose="02020603050405020304" pitchFamily="18" charset="0"/>
                <a:cs typeface="Times New Roman" panose="02020603050405020304" pitchFamily="18" charset="0"/>
              </a:rPr>
              <a:t> 15 числа </a:t>
            </a:r>
            <a:r>
              <a:rPr lang="ru-RU" sz="2000" b="1" dirty="0" err="1">
                <a:solidFill>
                  <a:schemeClr val="tx1"/>
                </a:solidFill>
                <a:latin typeface="Times New Roman" panose="02020603050405020304" pitchFamily="18" charset="0"/>
                <a:cs typeface="Times New Roman" panose="02020603050405020304" pitchFamily="18" charset="0"/>
              </a:rPr>
              <a:t>наступного</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місяця</a:t>
            </a:r>
            <a:r>
              <a:rPr lang="ru-RU" sz="2000" b="1" dirty="0">
                <a:solidFill>
                  <a:schemeClr val="tx1"/>
                </a:solidFill>
                <a:latin typeface="Times New Roman" panose="02020603050405020304" pitchFamily="18" charset="0"/>
                <a:cs typeface="Times New Roman" panose="02020603050405020304" pitchFamily="18" charset="0"/>
              </a:rPr>
              <a:t> з дня </a:t>
            </a:r>
            <a:r>
              <a:rPr lang="ru-RU" sz="2000" b="1" dirty="0" err="1">
                <a:solidFill>
                  <a:schemeClr val="tx1"/>
                </a:solidFill>
                <a:latin typeface="Times New Roman" panose="02020603050405020304" pitchFamily="18" charset="0"/>
                <a:cs typeface="Times New Roman" panose="02020603050405020304" pitchFamily="18" charset="0"/>
              </a:rPr>
              <a:t>зарахування</a:t>
            </a:r>
            <a:r>
              <a:rPr lang="ru-RU" sz="2000" b="1"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їх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дані</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уповноваженому</a:t>
            </a:r>
            <a:r>
              <a:rPr lang="ru-RU" sz="2000" dirty="0">
                <a:solidFill>
                  <a:schemeClr val="tx1"/>
                </a:solidFill>
                <a:latin typeface="Times New Roman" panose="02020603050405020304" pitchFamily="18" charset="0"/>
                <a:cs typeface="Times New Roman" panose="02020603050405020304" pitchFamily="18" charset="0"/>
              </a:rPr>
              <a:t> органу </a:t>
            </a:r>
            <a:r>
              <a:rPr lang="ru-RU" sz="2000" dirty="0" err="1">
                <a:solidFill>
                  <a:schemeClr val="tx1"/>
                </a:solidFill>
                <a:latin typeface="Times New Roman" panose="02020603050405020304" pitchFamily="18" charset="0"/>
                <a:cs typeface="Times New Roman" panose="02020603050405020304" pitchFamily="18" charset="0"/>
              </a:rPr>
              <a:t>або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його</a:t>
            </a:r>
            <a:r>
              <a:rPr lang="ru-RU" sz="2000" dirty="0">
                <a:solidFill>
                  <a:schemeClr val="tx1"/>
                </a:solidFill>
                <a:latin typeface="Times New Roman" panose="02020603050405020304" pitchFamily="18" charset="0"/>
                <a:cs typeface="Times New Roman" panose="02020603050405020304" pitchFamily="18" charset="0"/>
              </a:rPr>
              <a:t> структурному </a:t>
            </a:r>
            <a:r>
              <a:rPr lang="ru-RU" sz="2000" dirty="0" err="1">
                <a:solidFill>
                  <a:schemeClr val="tx1"/>
                </a:solidFill>
                <a:latin typeface="Times New Roman" panose="02020603050405020304" pitchFamily="18" charset="0"/>
                <a:cs typeface="Times New Roman" panose="02020603050405020304" pitchFamily="18" charset="0"/>
              </a:rPr>
              <a:t>підрозділу</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адміністративно-територіальної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одиниці</a:t>
            </a:r>
            <a:r>
              <a:rPr lang="ru-RU" sz="2000" dirty="0">
                <a:solidFill>
                  <a:schemeClr val="tx1"/>
                </a:solidFill>
                <a:latin typeface="Times New Roman" panose="02020603050405020304" pitchFamily="18" charset="0"/>
                <a:cs typeface="Times New Roman" panose="02020603050405020304" pitchFamily="18" charset="0"/>
              </a:rPr>
              <a:t>, на </a:t>
            </a:r>
            <a:r>
              <a:rPr lang="ru-RU" sz="2000" dirty="0" err="1">
                <a:solidFill>
                  <a:schemeClr val="tx1"/>
                </a:solidFill>
                <a:latin typeface="Times New Roman" panose="02020603050405020304" pitchFamily="18" charset="0"/>
                <a:cs typeface="Times New Roman" panose="02020603050405020304" pitchFamily="18" charset="0"/>
              </a:rPr>
              <a:t>території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якої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розташовано</a:t>
            </a:r>
            <a:r>
              <a:rPr lang="ru-RU" sz="2000" dirty="0">
                <a:solidFill>
                  <a:schemeClr val="tx1"/>
                </a:solidFill>
                <a:latin typeface="Times New Roman" panose="02020603050405020304" pitchFamily="18" charset="0"/>
                <a:cs typeface="Times New Roman" panose="02020603050405020304" pitchFamily="18" charset="0"/>
              </a:rPr>
              <a:t> заклад </a:t>
            </a:r>
            <a:r>
              <a:rPr lang="ru-RU" sz="2000" dirty="0" err="1">
                <a:solidFill>
                  <a:schemeClr val="tx1"/>
                </a:solidFill>
                <a:latin typeface="Times New Roman" panose="02020603050405020304" pitchFamily="18" charset="0"/>
                <a:cs typeface="Times New Roman" panose="02020603050405020304" pitchFamily="18" charset="0"/>
              </a:rPr>
              <a:t>освіти</a:t>
            </a:r>
            <a:r>
              <a:rPr lang="ru-RU" sz="2000" dirty="0">
                <a:solidFill>
                  <a:schemeClr val="tx1"/>
                </a:solidFill>
                <a:latin typeface="Times New Roman" panose="02020603050405020304" pitchFamily="18" charset="0"/>
                <a:cs typeface="Times New Roman" panose="02020603050405020304" pitchFamily="18" charset="0"/>
              </a:rPr>
              <a:t>, у </a:t>
            </a:r>
            <a:r>
              <a:rPr lang="ru-RU" sz="2000" dirty="0" err="1">
                <a:solidFill>
                  <a:schemeClr val="tx1"/>
                </a:solidFill>
                <a:latin typeface="Times New Roman" panose="02020603050405020304" pitchFamily="18" charset="0"/>
                <a:cs typeface="Times New Roman" panose="02020603050405020304" pitchFamily="18" charset="0"/>
              </a:rPr>
              <a:t>якому</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учень</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здобував</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загальну</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середню</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освіту</a:t>
            </a:r>
            <a:r>
              <a:rPr lang="ru-RU" sz="2000" dirty="0" smtClean="0">
                <a:solidFill>
                  <a:schemeClr val="tx1"/>
                </a:solidFill>
                <a:latin typeface="Times New Roman" panose="02020603050405020304" pitchFamily="18" charset="0"/>
                <a:cs typeface="Times New Roman" panose="02020603050405020304" pitchFamily="18" charset="0"/>
              </a:rPr>
              <a:t>.</a:t>
            </a:r>
            <a:br>
              <a:rPr lang="ru-RU" sz="2000" dirty="0" smtClean="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13. </a:t>
            </a:r>
            <a:r>
              <a:rPr lang="ru-RU" sz="2000" b="1" dirty="0">
                <a:solidFill>
                  <a:schemeClr val="tx1"/>
                </a:solidFill>
                <a:latin typeface="Times New Roman" panose="02020603050405020304" pitchFamily="18" charset="0"/>
                <a:cs typeface="Times New Roman" panose="02020603050405020304" pitchFamily="18" charset="0"/>
              </a:rPr>
              <a:t>У </a:t>
            </a:r>
            <a:r>
              <a:rPr lang="ru-RU" sz="2000" b="1" dirty="0" err="1">
                <a:solidFill>
                  <a:schemeClr val="tx1"/>
                </a:solidFill>
                <a:latin typeface="Times New Roman" panose="02020603050405020304" pitchFamily="18" charset="0"/>
                <a:cs typeface="Times New Roman" panose="02020603050405020304" pitchFamily="18" charset="0"/>
              </a:rPr>
              <a:t>разі</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відсутності</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учнів</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які</a:t>
            </a:r>
            <a:r>
              <a:rPr lang="ru-RU" sz="2000" b="1" dirty="0">
                <a:solidFill>
                  <a:schemeClr val="tx1"/>
                </a:solidFill>
                <a:latin typeface="Times New Roman" panose="02020603050405020304" pitchFamily="18" charset="0"/>
                <a:cs typeface="Times New Roman" panose="02020603050405020304" pitchFamily="18" charset="0"/>
              </a:rPr>
              <a:t> не </a:t>
            </a:r>
            <a:r>
              <a:rPr lang="ru-RU" sz="2000" b="1" dirty="0" err="1">
                <a:solidFill>
                  <a:schemeClr val="tx1"/>
                </a:solidFill>
                <a:latin typeface="Times New Roman" panose="02020603050405020304" pitchFamily="18" charset="0"/>
                <a:cs typeface="Times New Roman" panose="02020603050405020304" pitchFamily="18" charset="0"/>
              </a:rPr>
              <a:t>досягли</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повноліття</a:t>
            </a:r>
            <a:r>
              <a:rPr lang="ru-RU" sz="2000" b="1" dirty="0">
                <a:solidFill>
                  <a:schemeClr val="tx1"/>
                </a:solidFill>
                <a:latin typeface="Times New Roman" panose="02020603050405020304" pitchFamily="18" charset="0"/>
                <a:cs typeface="Times New Roman" panose="02020603050405020304" pitchFamily="18" charset="0"/>
              </a:rPr>
              <a:t>, на </a:t>
            </a:r>
            <a:r>
              <a:rPr lang="ru-RU" sz="2000" b="1" dirty="0" err="1">
                <a:solidFill>
                  <a:schemeClr val="tx1"/>
                </a:solidFill>
                <a:latin typeface="Times New Roman" panose="02020603050405020304" pitchFamily="18" charset="0"/>
                <a:cs typeface="Times New Roman" panose="02020603050405020304" pitchFamily="18" charset="0"/>
              </a:rPr>
              <a:t>навчальних</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заняттях</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протягом</a:t>
            </a:r>
            <a:r>
              <a:rPr lang="ru-RU" sz="2000" b="1" dirty="0">
                <a:solidFill>
                  <a:schemeClr val="tx1"/>
                </a:solidFill>
                <a:latin typeface="Times New Roman" panose="02020603050405020304" pitchFamily="18" charset="0"/>
                <a:cs typeface="Times New Roman" panose="02020603050405020304" pitchFamily="18" charset="0"/>
              </a:rPr>
              <a:t> 10 </a:t>
            </a:r>
            <a:r>
              <a:rPr lang="ru-RU" sz="2000" b="1" dirty="0" err="1">
                <a:solidFill>
                  <a:schemeClr val="tx1"/>
                </a:solidFill>
                <a:latin typeface="Times New Roman" panose="02020603050405020304" pitchFamily="18" charset="0"/>
                <a:cs typeface="Times New Roman" panose="02020603050405020304" pitchFamily="18" charset="0"/>
              </a:rPr>
              <a:t>робочих</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днів</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підряд</a:t>
            </a:r>
            <a:r>
              <a:rPr lang="ru-RU" sz="2000" b="1" dirty="0">
                <a:solidFill>
                  <a:schemeClr val="tx1"/>
                </a:solidFill>
                <a:latin typeface="Times New Roman" panose="02020603050405020304" pitchFamily="18" charset="0"/>
                <a:cs typeface="Times New Roman" panose="02020603050405020304" pitchFamily="18" charset="0"/>
              </a:rPr>
              <a:t> з </a:t>
            </a:r>
            <a:r>
              <a:rPr lang="ru-RU" sz="2000" b="1" dirty="0" err="1">
                <a:solidFill>
                  <a:schemeClr val="tx1"/>
                </a:solidFill>
                <a:latin typeface="Times New Roman" panose="02020603050405020304" pitchFamily="18" charset="0"/>
                <a:cs typeface="Times New Roman" panose="02020603050405020304" pitchFamily="18" charset="0"/>
              </a:rPr>
              <a:t>невідомих</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або</a:t>
            </a:r>
            <a:r>
              <a:rPr lang="ru-RU" sz="2000" b="1" dirty="0">
                <a:solidFill>
                  <a:schemeClr val="tx1"/>
                </a:solidFill>
                <a:latin typeface="Times New Roman" panose="02020603050405020304" pitchFamily="18" charset="0"/>
                <a:cs typeface="Times New Roman" panose="02020603050405020304" pitchFamily="18" charset="0"/>
              </a:rPr>
              <a:t> без </a:t>
            </a:r>
            <a:r>
              <a:rPr lang="ru-RU" sz="2000" b="1" dirty="0" err="1">
                <a:solidFill>
                  <a:schemeClr val="tx1"/>
                </a:solidFill>
                <a:latin typeface="Times New Roman" panose="02020603050405020304" pitchFamily="18" charset="0"/>
                <a:cs typeface="Times New Roman" panose="02020603050405020304" pitchFamily="18" charset="0"/>
              </a:rPr>
              <a:t>поважних</a:t>
            </a:r>
            <a:r>
              <a:rPr lang="ru-RU" sz="2000" b="1" dirty="0">
                <a:solidFill>
                  <a:schemeClr val="tx1"/>
                </a:solidFill>
                <a:latin typeface="Times New Roman" panose="02020603050405020304" pitchFamily="18" charset="0"/>
                <a:cs typeface="Times New Roman" panose="02020603050405020304" pitchFamily="18" charset="0"/>
              </a:rPr>
              <a:t> причин заклад </a:t>
            </a:r>
            <a:r>
              <a:rPr lang="ru-RU" sz="2000" b="1" dirty="0" err="1">
                <a:solidFill>
                  <a:schemeClr val="tx1"/>
                </a:solidFill>
                <a:latin typeface="Times New Roman" panose="02020603050405020304" pitchFamily="18" charset="0"/>
                <a:cs typeface="Times New Roman" panose="02020603050405020304" pitchFamily="18" charset="0"/>
              </a:rPr>
              <a:t>освіти</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невідкладно</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надає</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відповідному</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територіальному</a:t>
            </a:r>
            <a:r>
              <a:rPr lang="ru-RU" sz="2000" b="1" dirty="0">
                <a:solidFill>
                  <a:schemeClr val="tx1"/>
                </a:solidFill>
                <a:latin typeface="Times New Roman" panose="02020603050405020304" pitchFamily="18" charset="0"/>
                <a:cs typeface="Times New Roman" panose="02020603050405020304" pitchFamily="18" charset="0"/>
              </a:rPr>
              <a:t> органу </a:t>
            </a:r>
            <a:r>
              <a:rPr lang="ru-RU" sz="2000" b="1" dirty="0" err="1">
                <a:solidFill>
                  <a:schemeClr val="tx1"/>
                </a:solidFill>
                <a:latin typeface="Times New Roman" panose="02020603050405020304" pitchFamily="18" charset="0"/>
                <a:cs typeface="Times New Roman" panose="02020603050405020304" pitchFamily="18" charset="0"/>
              </a:rPr>
              <a:t>Національної</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поліції</a:t>
            </a:r>
            <a:r>
              <a:rPr lang="ru-RU" sz="2000" b="1" dirty="0">
                <a:solidFill>
                  <a:schemeClr val="tx1"/>
                </a:solidFill>
                <a:latin typeface="Times New Roman" panose="02020603050405020304" pitchFamily="18" charset="0"/>
                <a:cs typeface="Times New Roman" panose="02020603050405020304" pitchFamily="18" charset="0"/>
              </a:rPr>
              <a:t> та </a:t>
            </a:r>
            <a:r>
              <a:rPr lang="ru-RU" sz="2000" b="1" dirty="0" err="1">
                <a:solidFill>
                  <a:schemeClr val="tx1"/>
                </a:solidFill>
                <a:latin typeface="Times New Roman" panose="02020603050405020304" pitchFamily="18" charset="0"/>
                <a:cs typeface="Times New Roman" panose="02020603050405020304" pitchFamily="18" charset="0"/>
              </a:rPr>
              <a:t>службі</a:t>
            </a:r>
            <a:r>
              <a:rPr lang="ru-RU" sz="2000" b="1" dirty="0">
                <a:solidFill>
                  <a:schemeClr val="tx1"/>
                </a:solidFill>
                <a:latin typeface="Times New Roman" panose="02020603050405020304" pitchFamily="18" charset="0"/>
                <a:cs typeface="Times New Roman" panose="02020603050405020304" pitchFamily="18" charset="0"/>
              </a:rPr>
              <a:t> у справах </a:t>
            </a:r>
            <a:r>
              <a:rPr lang="ru-RU" sz="2000" b="1" dirty="0" err="1">
                <a:solidFill>
                  <a:schemeClr val="tx1"/>
                </a:solidFill>
                <a:latin typeface="Times New Roman" panose="02020603050405020304" pitchFamily="18" charset="0"/>
                <a:cs typeface="Times New Roman" panose="02020603050405020304" pitchFamily="18" charset="0"/>
              </a:rPr>
              <a:t>дітей</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дані</a:t>
            </a:r>
            <a:r>
              <a:rPr lang="ru-RU" sz="2000" b="1" dirty="0">
                <a:solidFill>
                  <a:schemeClr val="tx1"/>
                </a:solidFill>
                <a:latin typeface="Times New Roman" panose="02020603050405020304" pitchFamily="18" charset="0"/>
                <a:cs typeface="Times New Roman" panose="02020603050405020304" pitchFamily="18" charset="0"/>
              </a:rPr>
              <a:t> таких </a:t>
            </a:r>
            <a:r>
              <a:rPr lang="ru-RU" sz="2000" b="1" dirty="0" err="1">
                <a:solidFill>
                  <a:schemeClr val="tx1"/>
                </a:solidFill>
                <a:latin typeface="Times New Roman" panose="02020603050405020304" pitchFamily="18" charset="0"/>
                <a:cs typeface="Times New Roman" panose="02020603050405020304" pitchFamily="18" charset="0"/>
              </a:rPr>
              <a:t>учнів</a:t>
            </a:r>
            <a:r>
              <a:rPr lang="ru-RU" sz="2000" b="1" dirty="0">
                <a:solidFill>
                  <a:schemeClr val="tx1"/>
                </a:solidFill>
                <a:latin typeface="Times New Roman" panose="02020603050405020304" pitchFamily="18" charset="0"/>
                <a:cs typeface="Times New Roman" panose="02020603050405020304" pitchFamily="18" charset="0"/>
              </a:rPr>
              <a:t> для </a:t>
            </a:r>
            <a:r>
              <a:rPr lang="ru-RU" sz="2000" b="1" dirty="0" err="1">
                <a:solidFill>
                  <a:schemeClr val="tx1"/>
                </a:solidFill>
                <a:latin typeface="Times New Roman" panose="02020603050405020304" pitchFamily="18" charset="0"/>
                <a:cs typeface="Times New Roman" panose="02020603050405020304" pitchFamily="18" charset="0"/>
              </a:rPr>
              <a:t>провадження</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діяльності</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відповідно</a:t>
            </a:r>
            <a:r>
              <a:rPr lang="ru-RU" sz="2000" b="1" dirty="0">
                <a:solidFill>
                  <a:schemeClr val="tx1"/>
                </a:solidFill>
                <a:latin typeface="Times New Roman" panose="02020603050405020304" pitchFamily="18" charset="0"/>
                <a:cs typeface="Times New Roman" panose="02020603050405020304" pitchFamily="18" charset="0"/>
              </a:rPr>
              <a:t> до </a:t>
            </a:r>
            <a:r>
              <a:rPr lang="ru-RU" sz="2000" b="1" dirty="0" err="1">
                <a:solidFill>
                  <a:schemeClr val="tx1"/>
                </a:solidFill>
                <a:latin typeface="Times New Roman" panose="02020603050405020304" pitchFamily="18" charset="0"/>
                <a:cs typeface="Times New Roman" panose="02020603050405020304" pitchFamily="18" charset="0"/>
              </a:rPr>
              <a:t>законодавства</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пов’язаної</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із</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захистом</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їх</a:t>
            </a:r>
            <a:r>
              <a:rPr lang="ru-RU" sz="2000" b="1" dirty="0">
                <a:solidFill>
                  <a:schemeClr val="tx1"/>
                </a:solidFill>
                <a:latin typeface="Times New Roman" panose="02020603050405020304" pitchFamily="18" charset="0"/>
                <a:cs typeface="Times New Roman" panose="02020603050405020304" pitchFamily="18" charset="0"/>
              </a:rPr>
              <a:t> прав на </a:t>
            </a:r>
            <a:r>
              <a:rPr lang="ru-RU" sz="2000" b="1" dirty="0" err="1">
                <a:solidFill>
                  <a:schemeClr val="tx1"/>
                </a:solidFill>
                <a:latin typeface="Times New Roman" panose="02020603050405020304" pitchFamily="18" charset="0"/>
                <a:cs typeface="Times New Roman" panose="02020603050405020304" pitchFamily="18" charset="0"/>
              </a:rPr>
              <a:t>здобуття</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загальної</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середньої</a:t>
            </a:r>
            <a:r>
              <a:rPr lang="ru-RU" sz="2000" b="1" dirty="0">
                <a:solidFill>
                  <a:schemeClr val="tx1"/>
                </a:solidFill>
                <a:latin typeface="Times New Roman" panose="02020603050405020304" pitchFamily="18" charset="0"/>
                <a:cs typeface="Times New Roman" panose="02020603050405020304" pitchFamily="18" charset="0"/>
              </a:rPr>
              <a:t> </a:t>
            </a:r>
            <a:r>
              <a:rPr lang="ru-RU" sz="2000" b="1" dirty="0" err="1">
                <a:solidFill>
                  <a:schemeClr val="tx1"/>
                </a:solidFill>
                <a:latin typeface="Times New Roman" panose="02020603050405020304" pitchFamily="18" charset="0"/>
                <a:cs typeface="Times New Roman" panose="02020603050405020304" pitchFamily="18" charset="0"/>
              </a:rPr>
              <a:t>освіти</a:t>
            </a:r>
            <a:r>
              <a:rPr lang="ru-RU" sz="2000" b="1" dirty="0">
                <a:solidFill>
                  <a:schemeClr val="tx1"/>
                </a:solidFill>
                <a:latin typeface="Times New Roman" panose="02020603050405020304" pitchFamily="18" charset="0"/>
                <a:cs typeface="Times New Roman" panose="02020603050405020304" pitchFamily="18" charset="0"/>
              </a:rPr>
              <a:t>.</a:t>
            </a:r>
          </a:p>
        </p:txBody>
      </p:sp>
      <p:sp>
        <p:nvSpPr>
          <p:cNvPr id="3" name="Підзаголовок 2"/>
          <p:cNvSpPr>
            <a:spLocks noGrp="1"/>
          </p:cNvSpPr>
          <p:nvPr>
            <p:ph type="subTitle" idx="1"/>
          </p:nvPr>
        </p:nvSpPr>
        <p:spPr/>
        <p:txBody>
          <a:bodyPr>
            <a:normAutofit/>
          </a:bodyPr>
          <a:lstStyle/>
          <a:p>
            <a:endParaRPr lang="ru-RU" dirty="0"/>
          </a:p>
        </p:txBody>
      </p:sp>
    </p:spTree>
    <p:extLst>
      <p:ext uri="{BB962C8B-B14F-4D97-AF65-F5344CB8AC3E}">
        <p14:creationId xmlns:p14="http://schemas.microsoft.com/office/powerpoint/2010/main" val="1469954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66431" y="376016"/>
            <a:ext cx="9838182" cy="4324171"/>
          </a:xfrm>
        </p:spPr>
        <p:txBody>
          <a:bodyPr>
            <a:noAutofit/>
          </a:bodyPr>
          <a:lstStyle/>
          <a:p>
            <a:r>
              <a:rPr lang="ru-RU" sz="2400" dirty="0">
                <a:solidFill>
                  <a:schemeClr val="tx1"/>
                </a:solidFill>
                <a:latin typeface="Times New Roman" panose="02020603050405020304" pitchFamily="18" charset="0"/>
                <a:cs typeface="Times New Roman" panose="02020603050405020304" pitchFamily="18" charset="0"/>
              </a:rPr>
              <a:t>14. Контроль за </a:t>
            </a:r>
            <a:r>
              <a:rPr lang="ru-RU" sz="2400" dirty="0" err="1">
                <a:solidFill>
                  <a:schemeClr val="tx1"/>
                </a:solidFill>
                <a:latin typeface="Times New Roman" panose="02020603050405020304" pitchFamily="18" charset="0"/>
                <a:cs typeface="Times New Roman" panose="02020603050405020304" pitchFamily="18" charset="0"/>
              </a:rPr>
              <a:t>веденням</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обліку</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дітей</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дошкільного</a:t>
            </a:r>
            <a:r>
              <a:rPr lang="ru-RU" sz="2400" dirty="0">
                <a:solidFill>
                  <a:schemeClr val="tx1"/>
                </a:solidFill>
                <a:latin typeface="Times New Roman" panose="02020603050405020304" pitchFamily="18" charset="0"/>
                <a:cs typeface="Times New Roman" panose="02020603050405020304" pitchFamily="18" charset="0"/>
              </a:rPr>
              <a:t> та </a:t>
            </a:r>
            <a:r>
              <a:rPr lang="ru-RU" sz="2400" dirty="0" err="1">
                <a:solidFill>
                  <a:schemeClr val="tx1"/>
                </a:solidFill>
                <a:latin typeface="Times New Roman" panose="02020603050405020304" pitchFamily="18" charset="0"/>
                <a:cs typeface="Times New Roman" panose="02020603050405020304" pitchFamily="18" charset="0"/>
              </a:rPr>
              <a:t>шкільного</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віку</a:t>
            </a:r>
            <a:r>
              <a:rPr lang="ru-RU" sz="2400" dirty="0">
                <a:solidFill>
                  <a:schemeClr val="tx1"/>
                </a:solidFill>
                <a:latin typeface="Times New Roman" panose="02020603050405020304" pitchFamily="18" charset="0"/>
                <a:cs typeface="Times New Roman" panose="02020603050405020304" pitchFamily="18" charset="0"/>
              </a:rPr>
              <a:t> в </a:t>
            </a:r>
            <a:r>
              <a:rPr lang="ru-RU" sz="2400" dirty="0" err="1">
                <a:solidFill>
                  <a:schemeClr val="tx1"/>
                </a:solidFill>
                <a:latin typeface="Times New Roman" panose="02020603050405020304" pitchFamily="18" charset="0"/>
                <a:cs typeface="Times New Roman" panose="02020603050405020304" pitchFamily="18" charset="0"/>
              </a:rPr>
              <a:t>частині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реалізації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структурними</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підрозділами</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повноважень</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визначених</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цим</a:t>
            </a:r>
            <a:r>
              <a:rPr lang="ru-RU" sz="2400" dirty="0">
                <a:solidFill>
                  <a:schemeClr val="tx1"/>
                </a:solidFill>
                <a:latin typeface="Times New Roman" panose="02020603050405020304" pitchFamily="18" charset="0"/>
                <a:cs typeface="Times New Roman" panose="02020603050405020304" pitchFamily="18" charset="0"/>
              </a:rPr>
              <a:t> Порядком, </a:t>
            </a:r>
            <a:r>
              <a:rPr lang="ru-RU" sz="2400" dirty="0" err="1">
                <a:solidFill>
                  <a:schemeClr val="tx1"/>
                </a:solidFill>
                <a:latin typeface="Times New Roman" panose="02020603050405020304" pitchFamily="18" charset="0"/>
                <a:cs typeface="Times New Roman" panose="02020603050405020304" pitchFamily="18" charset="0"/>
              </a:rPr>
              <a:t>здійснюють</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Державна</a:t>
            </a:r>
            <a:r>
              <a:rPr lang="ru-RU" sz="2400" dirty="0">
                <a:solidFill>
                  <a:schemeClr val="tx1"/>
                </a:solidFill>
                <a:latin typeface="Times New Roman" panose="02020603050405020304" pitchFamily="18" charset="0"/>
                <a:cs typeface="Times New Roman" panose="02020603050405020304" pitchFamily="18" charset="0"/>
              </a:rPr>
              <a:t> служба </a:t>
            </a:r>
            <a:r>
              <a:rPr lang="ru-RU" sz="2400" dirty="0" err="1">
                <a:solidFill>
                  <a:schemeClr val="tx1"/>
                </a:solidFill>
                <a:latin typeface="Times New Roman" panose="02020603050405020304" pitchFamily="18" charset="0"/>
                <a:cs typeface="Times New Roman" panose="02020603050405020304" pitchFamily="18" charset="0"/>
              </a:rPr>
              <a:t>якості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освіти</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її</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територіальні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smtClean="0">
                <a:solidFill>
                  <a:schemeClr val="tx1"/>
                </a:solidFill>
                <a:latin typeface="Times New Roman" panose="02020603050405020304" pitchFamily="18" charset="0"/>
                <a:cs typeface="Times New Roman" panose="02020603050405020304" pitchFamily="18" charset="0"/>
              </a:rPr>
              <a:t>органи</a:t>
            </a:r>
            <a:r>
              <a:rPr lang="ru-RU" sz="2400" dirty="0" smtClean="0">
                <a:solidFill>
                  <a:schemeClr val="tx1"/>
                </a:solidFill>
                <a:latin typeface="Times New Roman" panose="02020603050405020304" pitchFamily="18" charset="0"/>
                <a:cs typeface="Times New Roman" panose="02020603050405020304" pitchFamily="18" charset="0"/>
              </a:rPr>
              <a:t>…..</a:t>
            </a:r>
            <a:br>
              <a:rPr lang="ru-RU" sz="2400" dirty="0" smtClean="0">
                <a:solidFill>
                  <a:schemeClr val="tx1"/>
                </a:solidFill>
                <a:latin typeface="Times New Roman" panose="02020603050405020304" pitchFamily="18" charset="0"/>
                <a:cs typeface="Times New Roman" panose="02020603050405020304" pitchFamily="18" charset="0"/>
              </a:rPr>
            </a:br>
            <a:r>
              <a:rPr lang="ru-RU" sz="2400" i="1" dirty="0" smtClean="0">
                <a:solidFill>
                  <a:schemeClr val="tx1"/>
                </a:solidFill>
                <a:latin typeface="Times New Roman" panose="02020603050405020304" pitchFamily="18" charset="0"/>
                <a:cs typeface="Times New Roman" panose="02020603050405020304" pitchFamily="18" charset="0"/>
              </a:rPr>
              <a:t>{Абзац </a:t>
            </a:r>
            <a:r>
              <a:rPr lang="ru-RU" sz="2400" i="1" dirty="0">
                <a:solidFill>
                  <a:schemeClr val="tx1"/>
                </a:solidFill>
                <a:latin typeface="Times New Roman" panose="02020603050405020304" pitchFamily="18" charset="0"/>
                <a:cs typeface="Times New Roman" panose="02020603050405020304" pitchFamily="18" charset="0"/>
              </a:rPr>
              <a:t>перший пункту 14 в </a:t>
            </a:r>
            <a:r>
              <a:rPr lang="ru-RU" sz="2400" i="1" dirty="0" err="1">
                <a:solidFill>
                  <a:schemeClr val="tx1"/>
                </a:solidFill>
                <a:latin typeface="Times New Roman" panose="02020603050405020304" pitchFamily="18" charset="0"/>
                <a:cs typeface="Times New Roman" panose="02020603050405020304" pitchFamily="18" charset="0"/>
              </a:rPr>
              <a:t>редакції</a:t>
            </a:r>
            <a:r>
              <a:rPr lang="ru-RU" sz="2400" i="1" dirty="0">
                <a:solidFill>
                  <a:schemeClr val="tx1"/>
                </a:solidFill>
                <a:latin typeface="Times New Roman" panose="02020603050405020304" pitchFamily="18" charset="0"/>
                <a:cs typeface="Times New Roman" panose="02020603050405020304" pitchFamily="18" charset="0"/>
              </a:rPr>
              <a:t> Постанови КМ </a:t>
            </a:r>
            <a:r>
              <a:rPr lang="ru-RU" sz="2400" i="1" u="sng" dirty="0">
                <a:solidFill>
                  <a:schemeClr val="tx1"/>
                </a:solidFill>
                <a:latin typeface="Times New Roman" panose="02020603050405020304" pitchFamily="18" charset="0"/>
                <a:cs typeface="Times New Roman" panose="02020603050405020304" pitchFamily="18" charset="0"/>
                <a:hlinkClick r:id="rId2"/>
              </a:rPr>
              <a:t>№ 806 </a:t>
            </a:r>
            <a:r>
              <a:rPr lang="ru-RU" sz="2400" i="1" u="sng" dirty="0" err="1">
                <a:solidFill>
                  <a:schemeClr val="tx1"/>
                </a:solidFill>
                <a:latin typeface="Times New Roman" panose="02020603050405020304" pitchFamily="18" charset="0"/>
                <a:cs typeface="Times New Roman" panose="02020603050405020304" pitchFamily="18" charset="0"/>
                <a:hlinkClick r:id="rId2"/>
              </a:rPr>
              <a:t>від</a:t>
            </a:r>
            <a:r>
              <a:rPr lang="ru-RU" sz="2400" i="1" u="sng" dirty="0">
                <a:solidFill>
                  <a:schemeClr val="tx1"/>
                </a:solidFill>
                <a:latin typeface="Times New Roman" panose="02020603050405020304" pitchFamily="18" charset="0"/>
                <a:cs typeface="Times New Roman" panose="02020603050405020304" pitchFamily="18" charset="0"/>
                <a:hlinkClick r:id="rId2"/>
              </a:rPr>
              <a:t> 19.09.2018</a:t>
            </a:r>
            <a:r>
              <a:rPr lang="ru-RU" sz="2400" i="1" dirty="0">
                <a:solidFill>
                  <a:schemeClr val="tx1"/>
                </a:solidFill>
                <a:latin typeface="Times New Roman" panose="02020603050405020304" pitchFamily="18" charset="0"/>
                <a:cs typeface="Times New Roman" panose="02020603050405020304" pitchFamily="18" charset="0"/>
              </a:rPr>
              <a:t>}</a:t>
            </a:r>
            <a:r>
              <a:rPr lang="ru-RU" sz="2400" dirty="0">
                <a:solidFill>
                  <a:schemeClr val="tx1"/>
                </a:solidFill>
                <a:latin typeface="Times New Roman" panose="02020603050405020304" pitchFamily="18" charset="0"/>
                <a:cs typeface="Times New Roman" panose="02020603050405020304" pitchFamily="18" charset="0"/>
              </a:rPr>
              <a:t/>
            </a:r>
            <a:br>
              <a:rPr lang="ru-RU" sz="2400" dirty="0">
                <a:solidFill>
                  <a:schemeClr val="tx1"/>
                </a:solidFill>
                <a:latin typeface="Times New Roman" panose="02020603050405020304" pitchFamily="18" charset="0"/>
                <a:cs typeface="Times New Roman" panose="02020603050405020304" pitchFamily="18" charset="0"/>
              </a:rPr>
            </a:br>
            <a:r>
              <a:rPr lang="ru-RU" sz="2400" dirty="0" smtClean="0">
                <a:solidFill>
                  <a:schemeClr val="tx1"/>
                </a:solidFill>
                <a:latin typeface="Times New Roman" panose="02020603050405020304" pitchFamily="18" charset="0"/>
                <a:cs typeface="Times New Roman" panose="02020603050405020304" pitchFamily="18" charset="0"/>
              </a:rPr>
              <a:t/>
            </a:r>
            <a:br>
              <a:rPr lang="ru-RU" sz="2400" dirty="0" smtClean="0">
                <a:solidFill>
                  <a:schemeClr val="tx1"/>
                </a:solidFill>
                <a:latin typeface="Times New Roman" panose="02020603050405020304" pitchFamily="18" charset="0"/>
                <a:cs typeface="Times New Roman" panose="02020603050405020304" pitchFamily="18" charset="0"/>
              </a:rPr>
            </a:br>
            <a:r>
              <a:rPr lang="ru-RU" sz="2400" dirty="0" smtClean="0">
                <a:solidFill>
                  <a:schemeClr val="tx1"/>
                </a:solidFill>
                <a:latin typeface="Times New Roman" panose="02020603050405020304" pitchFamily="18" charset="0"/>
                <a:cs typeface="Times New Roman" panose="02020603050405020304" pitchFamily="18" charset="0"/>
              </a:rPr>
              <a:t>Контроль </a:t>
            </a:r>
            <a:r>
              <a:rPr lang="ru-RU" sz="2400" dirty="0">
                <a:solidFill>
                  <a:schemeClr val="tx1"/>
                </a:solidFill>
                <a:latin typeface="Times New Roman" panose="02020603050405020304" pitchFamily="18" charset="0"/>
                <a:cs typeface="Times New Roman" panose="02020603050405020304" pitchFamily="18" charset="0"/>
              </a:rPr>
              <a:t>за </a:t>
            </a:r>
            <a:r>
              <a:rPr lang="ru-RU" sz="2400" dirty="0" err="1">
                <a:solidFill>
                  <a:schemeClr val="tx1"/>
                </a:solidFill>
                <a:latin typeface="Times New Roman" panose="02020603050405020304" pitchFamily="18" charset="0"/>
                <a:cs typeface="Times New Roman" panose="02020603050405020304" pitchFamily="18" charset="0"/>
              </a:rPr>
              <a:t>веденням</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обліку</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вихованців</a:t>
            </a:r>
            <a:r>
              <a:rPr lang="ru-RU" sz="2400" dirty="0">
                <a:solidFill>
                  <a:schemeClr val="tx1"/>
                </a:solidFill>
                <a:latin typeface="Times New Roman" panose="02020603050405020304" pitchFamily="18" charset="0"/>
                <a:cs typeface="Times New Roman" panose="02020603050405020304" pitchFamily="18" charset="0"/>
              </a:rPr>
              <a:t> та </a:t>
            </a:r>
            <a:r>
              <a:rPr lang="ru-RU" sz="2400" dirty="0" err="1">
                <a:solidFill>
                  <a:schemeClr val="tx1"/>
                </a:solidFill>
                <a:latin typeface="Times New Roman" panose="02020603050405020304" pitchFamily="18" charset="0"/>
                <a:cs typeface="Times New Roman" panose="02020603050405020304" pitchFamily="18" charset="0"/>
              </a:rPr>
              <a:t>учнів</a:t>
            </a:r>
            <a:r>
              <a:rPr lang="ru-RU" sz="2400" dirty="0">
                <a:solidFill>
                  <a:schemeClr val="tx1"/>
                </a:solidFill>
                <a:latin typeface="Times New Roman" panose="02020603050405020304" pitchFamily="18" charset="0"/>
                <a:cs typeface="Times New Roman" panose="02020603050405020304" pitchFamily="18" charset="0"/>
              </a:rPr>
              <a:t> закладами </a:t>
            </a:r>
            <a:r>
              <a:rPr lang="ru-RU" sz="2400" dirty="0" err="1">
                <a:solidFill>
                  <a:schemeClr val="tx1"/>
                </a:solidFill>
                <a:latin typeface="Times New Roman" panose="02020603050405020304" pitchFamily="18" charset="0"/>
                <a:cs typeface="Times New Roman" panose="02020603050405020304" pitchFamily="18" charset="0"/>
              </a:rPr>
              <a:t>освіти</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здійснюють</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відповідні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структурні</a:t>
            </a:r>
            <a:r>
              <a:rPr lang="ru-RU" sz="2400" dirty="0">
                <a:solidFill>
                  <a:schemeClr val="tx1"/>
                </a:solidFill>
                <a:latin typeface="Times New Roman" panose="02020603050405020304" pitchFamily="18" charset="0"/>
                <a:cs typeface="Times New Roman" panose="02020603050405020304" pitchFamily="18" charset="0"/>
              </a:rPr>
              <a:t> </a:t>
            </a:r>
            <a:r>
              <a:rPr lang="ru-RU" sz="2400" dirty="0" err="1">
                <a:solidFill>
                  <a:schemeClr val="tx1"/>
                </a:solidFill>
                <a:latin typeface="Times New Roman" panose="02020603050405020304" pitchFamily="18" charset="0"/>
                <a:cs typeface="Times New Roman" panose="02020603050405020304" pitchFamily="18" charset="0"/>
              </a:rPr>
              <a:t>підрозділи</a:t>
            </a:r>
            <a:r>
              <a:rPr lang="ru-RU" sz="2400" dirty="0">
                <a:solidFill>
                  <a:schemeClr val="tx1"/>
                </a:solidFill>
                <a:latin typeface="Times New Roman" panose="02020603050405020304" pitchFamily="18" charset="0"/>
                <a:cs typeface="Times New Roman" panose="02020603050405020304" pitchFamily="18" charset="0"/>
              </a:rPr>
              <a:t>.</a:t>
            </a:r>
            <a:br>
              <a:rPr lang="ru-RU" sz="2400" dirty="0">
                <a:solidFill>
                  <a:schemeClr val="tx1"/>
                </a:solidFill>
                <a:latin typeface="Times New Roman" panose="02020603050405020304" pitchFamily="18" charset="0"/>
                <a:cs typeface="Times New Roman" panose="02020603050405020304" pitchFamily="18" charset="0"/>
              </a:rPr>
            </a:br>
            <a:r>
              <a:rPr lang="ru-RU" sz="2400" i="1" dirty="0">
                <a:solidFill>
                  <a:schemeClr val="tx1"/>
                </a:solidFill>
                <a:latin typeface="Times New Roman" panose="02020603050405020304" pitchFamily="18" charset="0"/>
                <a:cs typeface="Times New Roman" panose="02020603050405020304" pitchFamily="18" charset="0"/>
              </a:rPr>
              <a:t>{Абзац </a:t>
            </a:r>
            <a:r>
              <a:rPr lang="ru-RU" sz="2400" i="1" dirty="0" err="1">
                <a:solidFill>
                  <a:schemeClr val="tx1"/>
                </a:solidFill>
                <a:latin typeface="Times New Roman" panose="02020603050405020304" pitchFamily="18" charset="0"/>
                <a:cs typeface="Times New Roman" panose="02020603050405020304" pitchFamily="18" charset="0"/>
              </a:rPr>
              <a:t>другий</a:t>
            </a:r>
            <a:r>
              <a:rPr lang="ru-RU" sz="2400" i="1" dirty="0">
                <a:solidFill>
                  <a:schemeClr val="tx1"/>
                </a:solidFill>
                <a:latin typeface="Times New Roman" panose="02020603050405020304" pitchFamily="18" charset="0"/>
                <a:cs typeface="Times New Roman" panose="02020603050405020304" pitchFamily="18" charset="0"/>
              </a:rPr>
              <a:t> пункту 14 </a:t>
            </a:r>
            <a:r>
              <a:rPr lang="ru-RU" sz="2400" i="1" dirty="0" err="1">
                <a:solidFill>
                  <a:schemeClr val="tx1"/>
                </a:solidFill>
                <a:latin typeface="Times New Roman" panose="02020603050405020304" pitchFamily="18" charset="0"/>
                <a:cs typeface="Times New Roman" panose="02020603050405020304" pitchFamily="18" charset="0"/>
              </a:rPr>
              <a:t>із</a:t>
            </a:r>
            <a:r>
              <a:rPr lang="ru-RU" sz="2400" i="1" dirty="0">
                <a:solidFill>
                  <a:schemeClr val="tx1"/>
                </a:solidFill>
                <a:latin typeface="Times New Roman" panose="02020603050405020304" pitchFamily="18" charset="0"/>
                <a:cs typeface="Times New Roman" panose="02020603050405020304" pitchFamily="18" charset="0"/>
              </a:rPr>
              <a:t> </a:t>
            </a:r>
            <a:r>
              <a:rPr lang="ru-RU" sz="2400" i="1" dirty="0" err="1">
                <a:solidFill>
                  <a:schemeClr val="tx1"/>
                </a:solidFill>
                <a:latin typeface="Times New Roman" panose="02020603050405020304" pitchFamily="18" charset="0"/>
                <a:cs typeface="Times New Roman" panose="02020603050405020304" pitchFamily="18" charset="0"/>
              </a:rPr>
              <a:t>змінами</a:t>
            </a:r>
            <a:r>
              <a:rPr lang="ru-RU" sz="2400" i="1" dirty="0">
                <a:solidFill>
                  <a:schemeClr val="tx1"/>
                </a:solidFill>
                <a:latin typeface="Times New Roman" panose="02020603050405020304" pitchFamily="18" charset="0"/>
                <a:cs typeface="Times New Roman" panose="02020603050405020304" pitchFamily="18" charset="0"/>
              </a:rPr>
              <a:t>, </a:t>
            </a:r>
            <a:r>
              <a:rPr lang="ru-RU" sz="2400" i="1" dirty="0" err="1">
                <a:solidFill>
                  <a:schemeClr val="tx1"/>
                </a:solidFill>
                <a:latin typeface="Times New Roman" panose="02020603050405020304" pitchFamily="18" charset="0"/>
                <a:cs typeface="Times New Roman" panose="02020603050405020304" pitchFamily="18" charset="0"/>
              </a:rPr>
              <a:t>внесеними</a:t>
            </a:r>
            <a:r>
              <a:rPr lang="ru-RU" sz="2400" i="1" dirty="0">
                <a:solidFill>
                  <a:schemeClr val="tx1"/>
                </a:solidFill>
                <a:latin typeface="Times New Roman" panose="02020603050405020304" pitchFamily="18" charset="0"/>
                <a:cs typeface="Times New Roman" panose="02020603050405020304" pitchFamily="18" charset="0"/>
              </a:rPr>
              <a:t> </a:t>
            </a:r>
            <a:r>
              <a:rPr lang="ru-RU" sz="2400" i="1" dirty="0" err="1">
                <a:solidFill>
                  <a:schemeClr val="tx1"/>
                </a:solidFill>
                <a:latin typeface="Times New Roman" panose="02020603050405020304" pitchFamily="18" charset="0"/>
                <a:cs typeface="Times New Roman" panose="02020603050405020304" pitchFamily="18" charset="0"/>
              </a:rPr>
              <a:t>згідно</a:t>
            </a:r>
            <a:r>
              <a:rPr lang="ru-RU" sz="2400" i="1" dirty="0">
                <a:solidFill>
                  <a:schemeClr val="tx1"/>
                </a:solidFill>
                <a:latin typeface="Times New Roman" panose="02020603050405020304" pitchFamily="18" charset="0"/>
                <a:cs typeface="Times New Roman" panose="02020603050405020304" pitchFamily="18" charset="0"/>
              </a:rPr>
              <a:t> з </a:t>
            </a:r>
            <a:r>
              <a:rPr lang="ru-RU" sz="2400" i="1" dirty="0" err="1">
                <a:solidFill>
                  <a:schemeClr val="tx1"/>
                </a:solidFill>
                <a:latin typeface="Times New Roman" panose="02020603050405020304" pitchFamily="18" charset="0"/>
                <a:cs typeface="Times New Roman" panose="02020603050405020304" pitchFamily="18" charset="0"/>
              </a:rPr>
              <a:t>Постановою</a:t>
            </a:r>
            <a:r>
              <a:rPr lang="ru-RU" sz="2400" i="1" dirty="0">
                <a:solidFill>
                  <a:schemeClr val="tx1"/>
                </a:solidFill>
                <a:latin typeface="Times New Roman" panose="02020603050405020304" pitchFamily="18" charset="0"/>
                <a:cs typeface="Times New Roman" panose="02020603050405020304" pitchFamily="18" charset="0"/>
              </a:rPr>
              <a:t> КМ </a:t>
            </a:r>
            <a:r>
              <a:rPr lang="ru-RU" sz="2400" i="1" u="sng" dirty="0">
                <a:solidFill>
                  <a:schemeClr val="tx1"/>
                </a:solidFill>
                <a:latin typeface="Times New Roman" panose="02020603050405020304" pitchFamily="18" charset="0"/>
                <a:cs typeface="Times New Roman" panose="02020603050405020304" pitchFamily="18" charset="0"/>
                <a:hlinkClick r:id="rId3"/>
              </a:rPr>
              <a:t>№ 806 </a:t>
            </a:r>
            <a:r>
              <a:rPr lang="ru-RU" sz="2400" i="1" u="sng" dirty="0" err="1">
                <a:solidFill>
                  <a:schemeClr val="tx1"/>
                </a:solidFill>
                <a:latin typeface="Times New Roman" panose="02020603050405020304" pitchFamily="18" charset="0"/>
                <a:cs typeface="Times New Roman" panose="02020603050405020304" pitchFamily="18" charset="0"/>
                <a:hlinkClick r:id="rId3"/>
              </a:rPr>
              <a:t>від</a:t>
            </a:r>
            <a:r>
              <a:rPr lang="ru-RU" sz="2400" i="1" u="sng" dirty="0">
                <a:solidFill>
                  <a:schemeClr val="tx1"/>
                </a:solidFill>
                <a:latin typeface="Times New Roman" panose="02020603050405020304" pitchFamily="18" charset="0"/>
                <a:cs typeface="Times New Roman" panose="02020603050405020304" pitchFamily="18" charset="0"/>
                <a:hlinkClick r:id="rId3"/>
              </a:rPr>
              <a:t> 19.09.2018</a:t>
            </a:r>
            <a:r>
              <a:rPr lang="ru-RU" sz="2400" i="1" dirty="0">
                <a:solidFill>
                  <a:schemeClr val="tx1"/>
                </a:solidFill>
                <a:latin typeface="Times New Roman" panose="02020603050405020304" pitchFamily="18" charset="0"/>
                <a:cs typeface="Times New Roman" panose="02020603050405020304" pitchFamily="18" charset="0"/>
              </a:rPr>
              <a:t>}</a:t>
            </a:r>
            <a:r>
              <a:rPr lang="ru-RU" sz="2400" dirty="0">
                <a:solidFill>
                  <a:schemeClr val="tx1"/>
                </a:solidFill>
                <a:latin typeface="Times New Roman" panose="02020603050405020304" pitchFamily="18" charset="0"/>
                <a:cs typeface="Times New Roman" panose="02020603050405020304" pitchFamily="18" charset="0"/>
              </a:rPr>
              <a:t/>
            </a:r>
            <a:br>
              <a:rPr lang="ru-RU" sz="2400" dirty="0">
                <a:solidFill>
                  <a:schemeClr val="tx1"/>
                </a:solidFill>
                <a:latin typeface="Times New Roman" panose="02020603050405020304" pitchFamily="18" charset="0"/>
                <a:cs typeface="Times New Roman" panose="02020603050405020304" pitchFamily="18" charset="0"/>
              </a:rPr>
            </a:b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3" name="Підзаголовок 2"/>
          <p:cNvSpPr>
            <a:spLocks noGrp="1"/>
          </p:cNvSpPr>
          <p:nvPr>
            <p:ph type="subTitle" idx="1"/>
          </p:nvPr>
        </p:nvSpPr>
        <p:spPr/>
        <p:txBody>
          <a:bodyPr>
            <a:normAutofit/>
          </a:bodyPr>
          <a:lstStyle/>
          <a:p>
            <a:endParaRPr lang="ru-RU" dirty="0" smtClean="0"/>
          </a:p>
          <a:p>
            <a:endParaRPr lang="ru-RU" dirty="0"/>
          </a:p>
        </p:txBody>
      </p:sp>
    </p:spTree>
    <p:extLst>
      <p:ext uri="{BB962C8B-B14F-4D97-AF65-F5344CB8AC3E}">
        <p14:creationId xmlns:p14="http://schemas.microsoft.com/office/powerpoint/2010/main" val="3125662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23192" y="376016"/>
            <a:ext cx="10581421" cy="482301"/>
          </a:xfrm>
        </p:spPr>
        <p:txBody>
          <a:bodyPr>
            <a:noAutofit/>
          </a:bodyPr>
          <a:lstStyle/>
          <a:p>
            <a:pPr algn="ctr"/>
            <a:r>
              <a:rPr lang="ru-RU" sz="2000" b="1" dirty="0">
                <a:solidFill>
                  <a:schemeClr val="tx1"/>
                </a:solidFill>
                <a:latin typeface="Times New Roman" panose="02020603050405020304" pitchFamily="18" charset="0"/>
                <a:cs typeface="Times New Roman" panose="02020603050405020304" pitchFamily="18" charset="0"/>
              </a:rPr>
              <a:t>Н</a:t>
            </a:r>
            <a:r>
              <a:rPr lang="uk-UA" sz="2000" b="1" dirty="0" err="1" smtClean="0">
                <a:solidFill>
                  <a:schemeClr val="tx1"/>
                </a:solidFill>
                <a:latin typeface="Times New Roman" panose="02020603050405020304" pitchFamily="18" charset="0"/>
                <a:cs typeface="Times New Roman" panose="02020603050405020304" pitchFamily="18" charset="0"/>
              </a:rPr>
              <a:t>аказ</a:t>
            </a:r>
            <a:r>
              <a:rPr lang="uk-UA" sz="2000" b="1" dirty="0" smtClean="0">
                <a:solidFill>
                  <a:schemeClr val="tx1"/>
                </a:solidFill>
                <a:latin typeface="Times New Roman" panose="02020603050405020304" pitchFamily="18" charset="0"/>
                <a:cs typeface="Times New Roman" panose="02020603050405020304" pitchFamily="18" charset="0"/>
              </a:rPr>
              <a:t> </a:t>
            </a:r>
            <a:r>
              <a:rPr lang="uk-UA" sz="2000" b="1" dirty="0">
                <a:solidFill>
                  <a:schemeClr val="tx1"/>
                </a:solidFill>
                <a:latin typeface="Times New Roman" panose="02020603050405020304" pitchFamily="18" charset="0"/>
                <a:cs typeface="Times New Roman" panose="02020603050405020304" pitchFamily="18" charset="0"/>
              </a:rPr>
              <a:t>Управління ОКМС від 24.03.2021 № 56 «Про організацію роботи з обліку дітей шкільного віку та учнів у межах території Дергачівської міської ради» </a:t>
            </a:r>
            <a:endParaRPr lang="ru-RU" sz="2000" b="1" dirty="0">
              <a:solidFill>
                <a:schemeClr val="tx1"/>
              </a:solidFill>
              <a:latin typeface="Times New Roman" panose="02020603050405020304" pitchFamily="18" charset="0"/>
              <a:cs typeface="Times New Roman" panose="02020603050405020304" pitchFamily="18" charset="0"/>
            </a:endParaRPr>
          </a:p>
        </p:txBody>
      </p:sp>
      <p:sp>
        <p:nvSpPr>
          <p:cNvPr id="3" name="Підзаголовок 2"/>
          <p:cNvSpPr>
            <a:spLocks noGrp="1"/>
          </p:cNvSpPr>
          <p:nvPr>
            <p:ph type="subTitle" idx="1"/>
          </p:nvPr>
        </p:nvSpPr>
        <p:spPr/>
        <p:txBody>
          <a:bodyPr>
            <a:normAutofit/>
          </a:bodyPr>
          <a:lstStyle/>
          <a:p>
            <a:endParaRPr lang="ru-RU" dirty="0" smtClean="0"/>
          </a:p>
          <a:p>
            <a:endParaRPr lang="ru-RU" dirty="0"/>
          </a:p>
        </p:txBody>
      </p:sp>
      <p:graphicFrame>
        <p:nvGraphicFramePr>
          <p:cNvPr id="4" name="Таблиця 3"/>
          <p:cNvGraphicFramePr>
            <a:graphicFrameLocks noGrp="1"/>
          </p:cNvGraphicFramePr>
          <p:nvPr>
            <p:extLst>
              <p:ext uri="{D42A27DB-BD31-4B8C-83A1-F6EECF244321}">
                <p14:modId xmlns:p14="http://schemas.microsoft.com/office/powerpoint/2010/main" val="2879849793"/>
              </p:ext>
            </p:extLst>
          </p:nvPr>
        </p:nvGraphicFramePr>
        <p:xfrm>
          <a:off x="1336430" y="1166093"/>
          <a:ext cx="10168183" cy="5594166"/>
        </p:xfrm>
        <a:graphic>
          <a:graphicData uri="http://schemas.openxmlformats.org/drawingml/2006/table">
            <a:tbl>
              <a:tblPr firstRow="1" firstCol="1" lastRow="1" lastCol="1" bandRow="1" bandCol="1">
                <a:tableStyleId>{5C22544A-7EE6-4342-B048-85BDC9FD1C3A}</a:tableStyleId>
              </a:tblPr>
              <a:tblGrid>
                <a:gridCol w="945297">
                  <a:extLst>
                    <a:ext uri="{9D8B030D-6E8A-4147-A177-3AD203B41FA5}">
                      <a16:colId xmlns:a16="http://schemas.microsoft.com/office/drawing/2014/main" val="2348173081"/>
                    </a:ext>
                  </a:extLst>
                </a:gridCol>
                <a:gridCol w="3298677">
                  <a:extLst>
                    <a:ext uri="{9D8B030D-6E8A-4147-A177-3AD203B41FA5}">
                      <a16:colId xmlns:a16="http://schemas.microsoft.com/office/drawing/2014/main" val="1050141177"/>
                    </a:ext>
                  </a:extLst>
                </a:gridCol>
                <a:gridCol w="2079171">
                  <a:extLst>
                    <a:ext uri="{9D8B030D-6E8A-4147-A177-3AD203B41FA5}">
                      <a16:colId xmlns:a16="http://schemas.microsoft.com/office/drawing/2014/main" val="3286495197"/>
                    </a:ext>
                  </a:extLst>
                </a:gridCol>
                <a:gridCol w="1236147">
                  <a:extLst>
                    <a:ext uri="{9D8B030D-6E8A-4147-A177-3AD203B41FA5}">
                      <a16:colId xmlns:a16="http://schemas.microsoft.com/office/drawing/2014/main" val="1611643890"/>
                    </a:ext>
                  </a:extLst>
                </a:gridCol>
                <a:gridCol w="1236147">
                  <a:extLst>
                    <a:ext uri="{9D8B030D-6E8A-4147-A177-3AD203B41FA5}">
                      <a16:colId xmlns:a16="http://schemas.microsoft.com/office/drawing/2014/main" val="2840492999"/>
                    </a:ext>
                  </a:extLst>
                </a:gridCol>
                <a:gridCol w="1372744">
                  <a:extLst>
                    <a:ext uri="{9D8B030D-6E8A-4147-A177-3AD203B41FA5}">
                      <a16:colId xmlns:a16="http://schemas.microsoft.com/office/drawing/2014/main" val="1354250090"/>
                    </a:ext>
                  </a:extLst>
                </a:gridCol>
              </a:tblGrid>
              <a:tr h="441074">
                <a:tc rowSpan="2">
                  <a:txBody>
                    <a:bodyPr/>
                    <a:lstStyle/>
                    <a:p>
                      <a:pPr algn="ctr">
                        <a:spcAft>
                          <a:spcPts val="0"/>
                        </a:spcAft>
                      </a:pPr>
                      <a:r>
                        <a:rPr lang="uk-UA" sz="1400" dirty="0">
                          <a:solidFill>
                            <a:schemeClr val="tx1"/>
                          </a:solidFill>
                          <a:effectLst/>
                        </a:rPr>
                        <a:t>№</a:t>
                      </a:r>
                      <a:endParaRPr lang="en-US" sz="1400" dirty="0">
                        <a:solidFill>
                          <a:schemeClr val="tx1"/>
                        </a:solidFill>
                        <a:effectLst/>
                      </a:endParaRPr>
                    </a:p>
                    <a:p>
                      <a:pPr algn="l">
                        <a:spcAft>
                          <a:spcPts val="0"/>
                        </a:spcAft>
                      </a:pPr>
                      <a:r>
                        <a:rPr lang="uk-UA"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rowSpan="2">
                  <a:txBody>
                    <a:bodyPr/>
                    <a:lstStyle/>
                    <a:p>
                      <a:pPr algn="ctr">
                        <a:spcAft>
                          <a:spcPts val="0"/>
                        </a:spcAft>
                      </a:pPr>
                      <a:r>
                        <a:rPr lang="uk-UA" sz="1400" dirty="0">
                          <a:solidFill>
                            <a:schemeClr val="tx1"/>
                          </a:solidFill>
                          <a:effectLst/>
                        </a:rPr>
                        <a:t>Назва закладу загальної середньої освіти</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gridSpan="3">
                  <a:txBody>
                    <a:bodyPr/>
                    <a:lstStyle/>
                    <a:p>
                      <a:pPr algn="ctr">
                        <a:spcAft>
                          <a:spcPts val="0"/>
                        </a:spcAft>
                      </a:pPr>
                      <a:r>
                        <a:rPr lang="uk-UA" sz="1400" dirty="0">
                          <a:effectLst/>
                        </a:rPr>
                        <a:t>Рух учнів</a:t>
                      </a:r>
                      <a:endParaRPr lang="en-US" sz="1400" dirty="0">
                        <a:effectLst/>
                        <a:latin typeface="Times New Roman" panose="02020603050405020304" pitchFamily="18" charset="0"/>
                        <a:ea typeface="Times New Roman" panose="02020603050405020304" pitchFamily="18" charset="0"/>
                      </a:endParaRPr>
                    </a:p>
                  </a:txBody>
                  <a:tcPr marL="45860" marR="45860" marT="0" marB="0"/>
                </a:tc>
                <a:tc hMerge="1">
                  <a:txBody>
                    <a:bodyPr/>
                    <a:lstStyle/>
                    <a:p>
                      <a:endParaRPr lang="en-US"/>
                    </a:p>
                  </a:txBody>
                  <a:tcPr/>
                </a:tc>
                <a:tc hMerge="1">
                  <a:txBody>
                    <a:bodyPr/>
                    <a:lstStyle/>
                    <a:p>
                      <a:endParaRPr lang="en-US"/>
                    </a:p>
                  </a:txBody>
                  <a:tcPr/>
                </a:tc>
                <a:tc rowSpan="2">
                  <a:txBody>
                    <a:bodyPr/>
                    <a:lstStyle/>
                    <a:p>
                      <a:pPr algn="ctr">
                        <a:spcAft>
                          <a:spcPts val="0"/>
                        </a:spcAft>
                      </a:pPr>
                      <a:r>
                        <a:rPr lang="uk-UA" sz="1400" dirty="0">
                          <a:solidFill>
                            <a:schemeClr val="tx1"/>
                          </a:solidFill>
                          <a:effectLst/>
                        </a:rPr>
                        <a:t>Мережа станом на 05.09.</a:t>
                      </a:r>
                      <a:endParaRPr lang="en-US" sz="1400" dirty="0">
                        <a:solidFill>
                          <a:schemeClr val="tx1"/>
                        </a:solidFill>
                        <a:effectLst/>
                      </a:endParaRPr>
                    </a:p>
                    <a:p>
                      <a:pPr algn="ctr">
                        <a:spcAft>
                          <a:spcPts val="0"/>
                        </a:spcAft>
                      </a:pPr>
                      <a:r>
                        <a:rPr lang="uk-UA" sz="1400" dirty="0">
                          <a:solidFill>
                            <a:schemeClr val="tx1"/>
                          </a:solidFill>
                          <a:effectLst/>
                        </a:rPr>
                        <a:t>2021</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4292743444"/>
                  </a:ext>
                </a:extLst>
              </a:tr>
              <a:tr h="512190">
                <a:tc vMerge="1">
                  <a:txBody>
                    <a:bodyPr/>
                    <a:lstStyle/>
                    <a:p>
                      <a:endParaRPr lang="en-US"/>
                    </a:p>
                  </a:txBody>
                  <a:tcPr/>
                </a:tc>
                <a:tc vMerge="1">
                  <a:txBody>
                    <a:bodyPr/>
                    <a:lstStyle/>
                    <a:p>
                      <a:endParaRPr lang="en-US"/>
                    </a:p>
                  </a:txBody>
                  <a:tcPr/>
                </a:tc>
                <a:tc>
                  <a:txBody>
                    <a:bodyPr/>
                    <a:lstStyle/>
                    <a:p>
                      <a:pPr algn="ctr">
                        <a:spcAft>
                          <a:spcPts val="0"/>
                        </a:spcAft>
                      </a:pPr>
                      <a:r>
                        <a:rPr lang="uk-UA" sz="1400" dirty="0">
                          <a:effectLst/>
                        </a:rPr>
                        <a:t>Грудень 2021</a:t>
                      </a:r>
                      <a:endParaRPr lang="en-US" sz="1400" dirty="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Січень 2022</a:t>
                      </a:r>
                      <a:endParaRPr lang="en-US" sz="1400" dirty="0">
                        <a:effectLst/>
                        <a:latin typeface="Times New Roman" panose="02020603050405020304" pitchFamily="18" charset="0"/>
                        <a:ea typeface="Times New Roman" panose="02020603050405020304" pitchFamily="18" charset="0"/>
                      </a:endParaRPr>
                    </a:p>
                  </a:txBody>
                  <a:tcPr marL="45860" marR="45860" marT="0" marB="0"/>
                </a:tc>
                <a:tc>
                  <a:txBody>
                    <a:bodyPr/>
                    <a:lstStyle/>
                    <a:p>
                      <a:pPr algn="l">
                        <a:spcAft>
                          <a:spcPts val="0"/>
                        </a:spcAft>
                      </a:pPr>
                      <a:r>
                        <a:rPr lang="uk-UA" sz="1400" dirty="0">
                          <a:effectLst/>
                        </a:rPr>
                        <a:t>Різниця</a:t>
                      </a:r>
                      <a:endParaRPr lang="en-US" sz="1400" dirty="0">
                        <a:effectLst/>
                        <a:latin typeface="Times New Roman" panose="02020603050405020304" pitchFamily="18" charset="0"/>
                        <a:ea typeface="Times New Roman" panose="02020603050405020304" pitchFamily="18" charset="0"/>
                      </a:endParaRPr>
                    </a:p>
                  </a:txBody>
                  <a:tcPr marL="45860" marR="45860" marT="0" marB="0"/>
                </a:tc>
                <a:tc vMerge="1">
                  <a:txBody>
                    <a:bodyPr/>
                    <a:lstStyle/>
                    <a:p>
                      <a:endParaRPr lang="en-US"/>
                    </a:p>
                  </a:txBody>
                  <a:tcPr/>
                </a:tc>
                <a:extLst>
                  <a:ext uri="{0D108BD9-81ED-4DB2-BD59-A6C34878D82A}">
                    <a16:rowId xmlns:a16="http://schemas.microsoft.com/office/drawing/2014/main" val="28454993"/>
                  </a:ext>
                </a:extLst>
              </a:tr>
              <a:tr h="388332">
                <a:tc>
                  <a:txBody>
                    <a:bodyPr/>
                    <a:lstStyle/>
                    <a:p>
                      <a:pPr algn="ctr">
                        <a:spcAft>
                          <a:spcPts val="0"/>
                        </a:spcAft>
                      </a:pPr>
                      <a:r>
                        <a:rPr lang="uk-UA" sz="1400" dirty="0">
                          <a:solidFill>
                            <a:schemeClr val="tx1"/>
                          </a:solidFill>
                          <a:effectLst/>
                        </a:rPr>
                        <a:t>1.</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«Дергачівський ліцей № 1»</a:t>
                      </a:r>
                      <a:endParaRPr lang="en-US" sz="1400" b="1"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431</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423</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marL="342900" lvl="0" indent="-342900" algn="ctr">
                        <a:spcAft>
                          <a:spcPts val="0"/>
                        </a:spcAft>
                        <a:buFont typeface="Times New Roman" panose="02020603050405020304" pitchFamily="18" charset="0"/>
                        <a:buChar char="-"/>
                      </a:pPr>
                      <a:r>
                        <a:rPr lang="uk-UA" sz="1400" dirty="0">
                          <a:effectLst/>
                        </a:rPr>
                        <a:t>8</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433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extLst>
                  <a:ext uri="{0D108BD9-81ED-4DB2-BD59-A6C34878D82A}">
                    <a16:rowId xmlns:a16="http://schemas.microsoft.com/office/drawing/2014/main" val="2585642176"/>
                  </a:ext>
                </a:extLst>
              </a:tr>
              <a:tr h="394150">
                <a:tc>
                  <a:txBody>
                    <a:bodyPr/>
                    <a:lstStyle/>
                    <a:p>
                      <a:pPr algn="ctr">
                        <a:spcAft>
                          <a:spcPts val="0"/>
                        </a:spcAft>
                      </a:pPr>
                      <a:r>
                        <a:rPr lang="uk-UA" sz="1400" dirty="0">
                          <a:solidFill>
                            <a:schemeClr val="tx1"/>
                          </a:solidFill>
                          <a:effectLst/>
                        </a:rPr>
                        <a:t>2.</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«Дергачівський ліцей № 2»</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621</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622</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+1</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624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extLst>
                  <a:ext uri="{0D108BD9-81ED-4DB2-BD59-A6C34878D82A}">
                    <a16:rowId xmlns:a16="http://schemas.microsoft.com/office/drawing/2014/main" val="1553177013"/>
                  </a:ext>
                </a:extLst>
              </a:tr>
              <a:tr h="394150">
                <a:tc>
                  <a:txBody>
                    <a:bodyPr/>
                    <a:lstStyle/>
                    <a:p>
                      <a:pPr algn="ctr">
                        <a:spcAft>
                          <a:spcPts val="0"/>
                        </a:spcAft>
                      </a:pPr>
                      <a:r>
                        <a:rPr lang="uk-UA" sz="1400" dirty="0">
                          <a:solidFill>
                            <a:schemeClr val="tx1"/>
                          </a:solidFill>
                          <a:effectLst/>
                        </a:rPr>
                        <a:t>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«Дергачівський ліцей № 3»</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1159</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1166</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+7</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1160</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extLst>
                  <a:ext uri="{0D108BD9-81ED-4DB2-BD59-A6C34878D82A}">
                    <a16:rowId xmlns:a16="http://schemas.microsoft.com/office/drawing/2014/main" val="873869939"/>
                  </a:ext>
                </a:extLst>
              </a:tr>
              <a:tr h="394150">
                <a:tc>
                  <a:txBody>
                    <a:bodyPr/>
                    <a:lstStyle/>
                    <a:p>
                      <a:pPr algn="ctr">
                        <a:spcAft>
                          <a:spcPts val="0"/>
                        </a:spcAft>
                      </a:pPr>
                      <a:r>
                        <a:rPr lang="uk-UA" sz="1400" dirty="0">
                          <a:solidFill>
                            <a:schemeClr val="tx1"/>
                          </a:solidFill>
                          <a:effectLst/>
                        </a:rPr>
                        <a:t>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«Дергачівський ліцей № 4»</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173</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175</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+2</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162</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1974502901"/>
                  </a:ext>
                </a:extLst>
              </a:tr>
              <a:tr h="394150">
                <a:tc>
                  <a:txBody>
                    <a:bodyPr/>
                    <a:lstStyle/>
                    <a:p>
                      <a:pPr algn="ctr">
                        <a:spcAft>
                          <a:spcPts val="0"/>
                        </a:spcAft>
                      </a:pPr>
                      <a:r>
                        <a:rPr lang="uk-UA" sz="1400" dirty="0">
                          <a:solidFill>
                            <a:schemeClr val="tx1"/>
                          </a:solidFill>
                          <a:effectLst/>
                        </a:rPr>
                        <a:t>5.</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Дергачівська початкова школа №1</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113</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113</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a:t>
                      </a:r>
                      <a:endParaRPr lang="en-US" sz="1400" dirty="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solidFill>
                            <a:schemeClr val="tx1"/>
                          </a:solidFill>
                          <a:effectLst/>
                        </a:rPr>
                        <a:t>113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389956901"/>
                  </a:ext>
                </a:extLst>
              </a:tr>
              <a:tr h="197075">
                <a:tc>
                  <a:txBody>
                    <a:bodyPr/>
                    <a:lstStyle/>
                    <a:p>
                      <a:pPr algn="ctr">
                        <a:spcAft>
                          <a:spcPts val="0"/>
                        </a:spcAft>
                      </a:pPr>
                      <a:r>
                        <a:rPr lang="uk-UA" sz="1400" dirty="0">
                          <a:solidFill>
                            <a:schemeClr val="tx1"/>
                          </a:solidFill>
                          <a:effectLst/>
                        </a:rPr>
                        <a:t>6.</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a:t>
                      </a:r>
                      <a:r>
                        <a:rPr lang="uk-UA" sz="1400" dirty="0" err="1">
                          <a:effectLst/>
                        </a:rPr>
                        <a:t>Безруківський</a:t>
                      </a:r>
                      <a:r>
                        <a:rPr lang="uk-UA" sz="1400" dirty="0">
                          <a:effectLst/>
                        </a:rPr>
                        <a:t> ліцей»</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226</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230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+4</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230</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3726362564"/>
                  </a:ext>
                </a:extLst>
              </a:tr>
              <a:tr h="394150">
                <a:tc>
                  <a:txBody>
                    <a:bodyPr/>
                    <a:lstStyle/>
                    <a:p>
                      <a:pPr algn="ctr">
                        <a:spcAft>
                          <a:spcPts val="0"/>
                        </a:spcAft>
                      </a:pPr>
                      <a:r>
                        <a:rPr lang="uk-UA" sz="1400" dirty="0">
                          <a:solidFill>
                            <a:schemeClr val="tx1"/>
                          </a:solidFill>
                          <a:effectLst/>
                        </a:rPr>
                        <a:t>7.</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a:t>
                      </a:r>
                      <a:r>
                        <a:rPr lang="uk-UA" sz="1400" dirty="0" err="1">
                          <a:effectLst/>
                        </a:rPr>
                        <a:t>Великопроходівський</a:t>
                      </a:r>
                      <a:r>
                        <a:rPr lang="uk-UA" sz="1400" dirty="0">
                          <a:effectLst/>
                        </a:rPr>
                        <a:t> ліцей»</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100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101</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+1</a:t>
                      </a:r>
                      <a:endParaRPr lang="en-US" sz="1400" dirty="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solidFill>
                            <a:schemeClr val="tx1"/>
                          </a:solidFill>
                          <a:effectLst/>
                        </a:rPr>
                        <a:t>103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2763863193"/>
                  </a:ext>
                </a:extLst>
              </a:tr>
              <a:tr h="197075">
                <a:tc>
                  <a:txBody>
                    <a:bodyPr/>
                    <a:lstStyle/>
                    <a:p>
                      <a:pPr algn="ctr">
                        <a:spcAft>
                          <a:spcPts val="0"/>
                        </a:spcAft>
                      </a:pPr>
                      <a:r>
                        <a:rPr lang="uk-UA" sz="1400" dirty="0">
                          <a:solidFill>
                            <a:schemeClr val="tx1"/>
                          </a:solidFill>
                          <a:effectLst/>
                        </a:rPr>
                        <a:t>8.</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«Ветеринарний ліцей»</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140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140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142</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2175544593"/>
                  </a:ext>
                </a:extLst>
              </a:tr>
              <a:tr h="394150">
                <a:tc>
                  <a:txBody>
                    <a:bodyPr/>
                    <a:lstStyle/>
                    <a:p>
                      <a:pPr algn="ctr">
                        <a:spcAft>
                          <a:spcPts val="0"/>
                        </a:spcAft>
                      </a:pPr>
                      <a:r>
                        <a:rPr lang="uk-UA" sz="1400" dirty="0">
                          <a:solidFill>
                            <a:schemeClr val="tx1"/>
                          </a:solidFill>
                          <a:effectLst/>
                        </a:rPr>
                        <a:t>9.</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a:t>
                      </a:r>
                      <a:r>
                        <a:rPr lang="uk-UA" sz="1400" dirty="0" err="1">
                          <a:effectLst/>
                        </a:rPr>
                        <a:t>Козачолопанський</a:t>
                      </a:r>
                      <a:r>
                        <a:rPr lang="uk-UA" sz="1400" dirty="0">
                          <a:effectLst/>
                        </a:rPr>
                        <a:t> ліцей»</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512</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510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-2</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516</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1060902635"/>
                  </a:ext>
                </a:extLst>
              </a:tr>
              <a:tr h="197075">
                <a:tc>
                  <a:txBody>
                    <a:bodyPr/>
                    <a:lstStyle/>
                    <a:p>
                      <a:pPr algn="ctr">
                        <a:spcAft>
                          <a:spcPts val="0"/>
                        </a:spcAft>
                      </a:pPr>
                      <a:r>
                        <a:rPr lang="uk-UA" sz="1400" dirty="0">
                          <a:solidFill>
                            <a:schemeClr val="tx1"/>
                          </a:solidFill>
                          <a:effectLst/>
                        </a:rPr>
                        <a:t>10.</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a:t>
                      </a:r>
                      <a:r>
                        <a:rPr lang="uk-UA" sz="1400" dirty="0" err="1">
                          <a:effectLst/>
                        </a:rPr>
                        <a:t>Прудянський</a:t>
                      </a:r>
                      <a:r>
                        <a:rPr lang="uk-UA" sz="1400" dirty="0">
                          <a:effectLst/>
                        </a:rPr>
                        <a:t> ліцей»</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223</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223</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230</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3089510237"/>
                  </a:ext>
                </a:extLst>
              </a:tr>
              <a:tr h="394150">
                <a:tc>
                  <a:txBody>
                    <a:bodyPr/>
                    <a:lstStyle/>
                    <a:p>
                      <a:pPr algn="ctr">
                        <a:spcAft>
                          <a:spcPts val="0"/>
                        </a:spcAft>
                      </a:pPr>
                      <a:r>
                        <a:rPr lang="uk-UA" sz="1400" dirty="0">
                          <a:solidFill>
                            <a:schemeClr val="tx1"/>
                          </a:solidFill>
                          <a:effectLst/>
                        </a:rPr>
                        <a:t>11.</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a:t>
                      </a:r>
                      <a:r>
                        <a:rPr lang="uk-UA" sz="1400" smtClean="0">
                          <a:effectLst/>
                        </a:rPr>
                        <a:t>Русько-Лозівський</a:t>
                      </a:r>
                      <a:r>
                        <a:rPr lang="uk-UA" sz="1400" dirty="0" smtClean="0">
                          <a:effectLst/>
                        </a:rPr>
                        <a:t> </a:t>
                      </a:r>
                      <a:r>
                        <a:rPr lang="uk-UA" sz="1400" dirty="0">
                          <a:effectLst/>
                        </a:rPr>
                        <a:t>ліцей»</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401</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400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-1</a:t>
                      </a:r>
                      <a:endParaRPr lang="en-US" sz="1400" dirty="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solidFill>
                            <a:schemeClr val="tx1"/>
                          </a:solidFill>
                          <a:effectLst/>
                        </a:rPr>
                        <a:t>398</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3974630469"/>
                  </a:ext>
                </a:extLst>
              </a:tr>
              <a:tr h="197075">
                <a:tc>
                  <a:txBody>
                    <a:bodyPr/>
                    <a:lstStyle/>
                    <a:p>
                      <a:pPr algn="ctr">
                        <a:spcAft>
                          <a:spcPts val="0"/>
                        </a:spcAft>
                      </a:pPr>
                      <a:r>
                        <a:rPr lang="uk-UA" sz="1400" dirty="0">
                          <a:solidFill>
                            <a:schemeClr val="tx1"/>
                          </a:solidFill>
                          <a:effectLst/>
                        </a:rPr>
                        <a:t>12.</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a:t>
                      </a:r>
                      <a:r>
                        <a:rPr lang="uk-UA" sz="1400" dirty="0" err="1">
                          <a:effectLst/>
                        </a:rPr>
                        <a:t>Слатинський</a:t>
                      </a:r>
                      <a:r>
                        <a:rPr lang="uk-UA" sz="1400" dirty="0">
                          <a:effectLst/>
                        </a:rPr>
                        <a:t>  ліцей»</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470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471</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+1</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472</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3949603444"/>
                  </a:ext>
                </a:extLst>
              </a:tr>
              <a:tr h="197075">
                <a:tc>
                  <a:txBody>
                    <a:bodyPr/>
                    <a:lstStyle/>
                    <a:p>
                      <a:pPr algn="ctr">
                        <a:spcAft>
                          <a:spcPts val="0"/>
                        </a:spcAft>
                      </a:pPr>
                      <a:r>
                        <a:rPr lang="uk-UA" sz="1400" dirty="0">
                          <a:solidFill>
                            <a:schemeClr val="tx1"/>
                          </a:solidFill>
                          <a:effectLst/>
                        </a:rPr>
                        <a:t>13.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a:t>
                      </a:r>
                      <a:r>
                        <a:rPr lang="uk-UA" sz="1400" dirty="0" err="1">
                          <a:effectLst/>
                        </a:rPr>
                        <a:t>Токарівський</a:t>
                      </a:r>
                      <a:r>
                        <a:rPr lang="uk-UA" sz="1400" dirty="0">
                          <a:effectLst/>
                        </a:rPr>
                        <a:t> ліцей»</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100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100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101</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3093669819"/>
                  </a:ext>
                </a:extLst>
              </a:tr>
              <a:tr h="197075">
                <a:tc>
                  <a:txBody>
                    <a:bodyPr/>
                    <a:lstStyle/>
                    <a:p>
                      <a:pPr algn="ctr">
                        <a:spcAft>
                          <a:spcPts val="0"/>
                        </a:spcAft>
                      </a:pPr>
                      <a:r>
                        <a:rPr lang="uk-UA" sz="1400" dirty="0">
                          <a:solidFill>
                            <a:schemeClr val="tx1"/>
                          </a:solidFill>
                          <a:effectLst/>
                        </a:rPr>
                        <a:t>14.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l">
                        <a:spcAft>
                          <a:spcPts val="0"/>
                        </a:spcAft>
                      </a:pPr>
                      <a:r>
                        <a:rPr lang="uk-UA" sz="1400" dirty="0">
                          <a:effectLst/>
                        </a:rPr>
                        <a:t>КЗ «</a:t>
                      </a:r>
                      <a:r>
                        <a:rPr lang="uk-UA" sz="1400" dirty="0" err="1">
                          <a:effectLst/>
                        </a:rPr>
                        <a:t>Цупівська</a:t>
                      </a:r>
                      <a:r>
                        <a:rPr lang="uk-UA" sz="1400" dirty="0">
                          <a:effectLst/>
                        </a:rPr>
                        <a:t> гімназія»</a:t>
                      </a:r>
                      <a:endParaRPr lang="en-US" sz="1400" dirty="0">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tc>
                  <a:txBody>
                    <a:bodyPr/>
                    <a:lstStyle/>
                    <a:p>
                      <a:pPr algn="ctr">
                        <a:spcAft>
                          <a:spcPts val="0"/>
                        </a:spcAft>
                      </a:pPr>
                      <a:r>
                        <a:rPr lang="uk-UA" sz="1400">
                          <a:effectLst/>
                        </a:rPr>
                        <a:t>108</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106</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-2</a:t>
                      </a:r>
                      <a:endParaRPr lang="en-US" sz="1400" dirty="0">
                        <a:effectLst/>
                        <a:latin typeface="Times New Roman" panose="02020603050405020304" pitchFamily="18" charset="0"/>
                        <a:ea typeface="Times New Roman" panose="02020603050405020304" pitchFamily="18" charset="0"/>
                      </a:endParaRPr>
                    </a:p>
                  </a:txBody>
                  <a:tcPr marL="45860" marR="45860" marT="0" marB="0" anchor="ctr"/>
                </a:tc>
                <a:tc>
                  <a:txBody>
                    <a:bodyPr/>
                    <a:lstStyle/>
                    <a:p>
                      <a:pPr algn="ctr">
                        <a:spcAft>
                          <a:spcPts val="0"/>
                        </a:spcAft>
                      </a:pPr>
                      <a:r>
                        <a:rPr lang="uk-UA" sz="1400" dirty="0">
                          <a:solidFill>
                            <a:schemeClr val="tx1"/>
                          </a:solidFill>
                          <a:effectLst/>
                        </a:rPr>
                        <a:t>106</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3838296169"/>
                  </a:ext>
                </a:extLst>
              </a:tr>
              <a:tr h="197075">
                <a:tc>
                  <a:txBody>
                    <a:bodyPr/>
                    <a:lstStyle/>
                    <a:p>
                      <a:pPr algn="ctr">
                        <a:spcAft>
                          <a:spcPts val="0"/>
                        </a:spcAft>
                      </a:pPr>
                      <a:r>
                        <a:rPr lang="uk-UA" sz="1400" dirty="0">
                          <a:solidFill>
                            <a:schemeClr val="tx1"/>
                          </a:solidFill>
                          <a:effectLst/>
                          <a:highlight>
                            <a:srgbClr val="FFFF00"/>
                          </a:highligh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r">
                        <a:spcAft>
                          <a:spcPts val="0"/>
                        </a:spcAft>
                      </a:pPr>
                      <a:r>
                        <a:rPr lang="uk-UA" sz="1400" dirty="0">
                          <a:solidFill>
                            <a:schemeClr val="tx1"/>
                          </a:solidFill>
                          <a:effectLst/>
                        </a:rPr>
                        <a:t>Всього:</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nchor="ctr">
                    <a:solidFill>
                      <a:schemeClr val="bg1"/>
                    </a:solidFill>
                  </a:tcPr>
                </a:tc>
                <a:tc>
                  <a:txBody>
                    <a:bodyPr/>
                    <a:lstStyle/>
                    <a:p>
                      <a:pPr algn="ctr">
                        <a:spcAft>
                          <a:spcPts val="0"/>
                        </a:spcAft>
                      </a:pPr>
                      <a:r>
                        <a:rPr lang="uk-UA" sz="1400" dirty="0">
                          <a:solidFill>
                            <a:schemeClr val="bg1"/>
                          </a:solidFill>
                          <a:effectLst/>
                        </a:rPr>
                        <a:t>4777</a:t>
                      </a:r>
                      <a:endParaRPr lang="en-US" sz="1400" dirty="0">
                        <a:solidFill>
                          <a:schemeClr val="bg1"/>
                        </a:solidFill>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a:effectLst/>
                        </a:rPr>
                        <a:t>4780</a:t>
                      </a:r>
                      <a:endParaRPr lang="en-US" sz="140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effectLst/>
                        </a:rPr>
                        <a:t>+3</a:t>
                      </a:r>
                      <a:endParaRPr lang="en-US" sz="1400" dirty="0">
                        <a:effectLst/>
                        <a:latin typeface="Times New Roman" panose="02020603050405020304" pitchFamily="18" charset="0"/>
                        <a:ea typeface="Times New Roman" panose="02020603050405020304" pitchFamily="18" charset="0"/>
                      </a:endParaRPr>
                    </a:p>
                  </a:txBody>
                  <a:tcPr marL="45860" marR="45860" marT="0" marB="0"/>
                </a:tc>
                <a:tc>
                  <a:txBody>
                    <a:bodyPr/>
                    <a:lstStyle/>
                    <a:p>
                      <a:pPr algn="ctr">
                        <a:spcAft>
                          <a:spcPts val="0"/>
                        </a:spcAft>
                      </a:pPr>
                      <a:r>
                        <a:rPr lang="uk-UA" sz="1400" dirty="0">
                          <a:solidFill>
                            <a:schemeClr val="tx1"/>
                          </a:solidFill>
                          <a:effectLst/>
                        </a:rPr>
                        <a:t>4790</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45860" marR="45860" marT="0" marB="0">
                    <a:solidFill>
                      <a:schemeClr val="bg1"/>
                    </a:solidFill>
                  </a:tcPr>
                </a:tc>
                <a:extLst>
                  <a:ext uri="{0D108BD9-81ED-4DB2-BD59-A6C34878D82A}">
                    <a16:rowId xmlns:a16="http://schemas.microsoft.com/office/drawing/2014/main" val="2470122141"/>
                  </a:ext>
                </a:extLst>
              </a:tr>
            </a:tbl>
          </a:graphicData>
        </a:graphic>
      </p:graphicFrame>
      <p:sp>
        <p:nvSpPr>
          <p:cNvPr id="5" name="Rectangle 1"/>
          <p:cNvSpPr>
            <a:spLocks noChangeArrowheads="1"/>
          </p:cNvSpPr>
          <p:nvPr/>
        </p:nvSpPr>
        <p:spPr bwMode="auto">
          <a:xfrm>
            <a:off x="793445" y="858317"/>
            <a:ext cx="1084091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uk-UA" altLang="en-US" sz="1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Інформація</a:t>
            </a:r>
            <a:r>
              <a:rPr lang="uk-UA" altLang="en-US" sz="800" dirty="0"/>
              <a:t> </a:t>
            </a:r>
            <a:r>
              <a:rPr lang="uk-UA" altLang="en-US" sz="800" dirty="0" smtClean="0"/>
              <a:t> </a:t>
            </a:r>
            <a:r>
              <a:rPr kumimoji="0" lang="uk-UA" altLang="en-US" sz="1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про  рух учнів закладів загальної середньої освіти Дергачівської міської ради </a:t>
            </a:r>
            <a:r>
              <a:rPr lang="uk-UA" altLang="en-US" sz="800" dirty="0"/>
              <a:t> </a:t>
            </a:r>
            <a:r>
              <a:rPr kumimoji="0" lang="uk-UA" altLang="en-US" sz="1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станом на 15.01. 2022 року</a:t>
            </a:r>
            <a:endParaRPr kumimoji="0" lang="en-US" altLang="en-US" sz="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76665034"/>
      </p:ext>
    </p:extLst>
  </p:cSld>
  <p:clrMapOvr>
    <a:masterClrMapping/>
  </p:clrMapOvr>
</p:sld>
</file>

<file path=ppt/theme/theme1.xml><?xml version="1.0" encoding="utf-8"?>
<a:theme xmlns:a="http://schemas.openxmlformats.org/drawingml/2006/main" name="Пасмо">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48</TotalTime>
  <Words>504</Words>
  <Application>Microsoft Office PowerPoint</Application>
  <PresentationFormat>Широкоэкранный</PresentationFormat>
  <Paragraphs>115</Paragraphs>
  <Slides>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7</vt:i4>
      </vt:variant>
    </vt:vector>
  </HeadingPairs>
  <TitlesOfParts>
    <vt:vector size="12" baseType="lpstr">
      <vt:lpstr>Arial</vt:lpstr>
      <vt:lpstr>Century Gothic</vt:lpstr>
      <vt:lpstr>Times New Roman</vt:lpstr>
      <vt:lpstr>Wingdings 3</vt:lpstr>
      <vt:lpstr>Пасмо</vt:lpstr>
      <vt:lpstr>Про здійснення контролю за дотриманням закладами освіти Порядку ведення обліку дітей дошкільного, шкільного віку від 0 до 18 років на території Дергачівської територіальної громади</vt:lpstr>
      <vt:lpstr>Постанова Кабінету Міністрів України від 13.09.2017 № 684 (із змінами 2018, 2019 р.р.) «Про затвердження Порядку ведення обліку дітей дошкільного, шкільного віку та учнів»</vt:lpstr>
      <vt:lpstr>6. Структурним підрозділом до реєстру вносяться такі персональні дані дитини шкільного віку: прізвище, ім’я та по батькові (за наявності), дата народження, місце проживання чи перебування, місце навчання (заклад освіти), форма навчання та належність до категорії осіб з особливими освітніми потребами (далі - дані).  Дані дитини шкільного віку видаляються з реєстру у разі: досягнення нею повноліття; здобуття нею повної загальної середньої освіти; наявності письмово підтвердженої інформації про взяття її на облік (включення до реєстру) на території іншої адміністративно-територіальної одиниці; її вибуття на постійне місце проживання за межі України (з припиненням здобуття загальної середньої освіти в Україні).</vt:lpstr>
      <vt:lpstr>10. Облік вихованців і учнів ведуть заклади освіти. Заклад освіти подає щороку не пізніше 15 вересня відповідному структурному підрозділу дані про всіх учнів, які до нього зараховані, та дані про кількість вихованців, які відвідують такий заклад або перебувають під його соціально-педагогічним патронатом. {Пункт 10 в редакції Постанови КМ № 806 від 19.09.2018} </vt:lpstr>
      <vt:lpstr>11. У разі переведення учня до іншого закладу освіти або його відрахування в установленому порядку заклад освіти, з якого переводиться або відраховується учень, подає не пізніше 15 числа наступного місяця відповідному структурному підрозділу дані такого учня, у тому числі місце продовження здобуття ним загальної середньої освіти (заклад освіти).  12. Заклади освіти у разі зарахування учнів, які здобували загальну середню освіту в закладах освіти інших адміністративно-територіальних одиниць, подають не пізніше 15 числа наступного місяця з дня зарахування їх дані уповноваженому органу або його структурному підрозділу адміністративно-територіальної одиниці, на території якої розташовано заклад освіти, у якому учень здобував загальну середню освіту.  13. У разі відсутності учнів, які не досягли повноліття, на навчальних заняттях протягом 10 робочих днів підряд з невідомих або без поважних причин заклад освіти невідкладно надає відповідному територіальному органу Національної поліції та службі у справах дітей дані таких учнів для провадження діяльності відповідно до законодавства, пов’язаної із захистом їх прав на здобуття загальної середньої освіти.</vt:lpstr>
      <vt:lpstr>14. Контроль за веденням обліку дітей дошкільного та шкільного віку в частині реалізації структурними підрозділами повноважень, визначених цим Порядком, здійснюють Державна служба якості освіти, її територіальні органи….. {Абзац перший пункту 14 в редакції Постанови КМ № 806 від 19.09.2018}  Контроль за веденням обліку вихованців та учнів закладами освіти здійснюють відповідні структурні підрозділи. {Абзац другий пункту 14 із змінами, внесеними згідно з Постановою КМ № 806 від 19.09.2018} </vt:lpstr>
      <vt:lpstr>Наказ Управління ОКМС від 24.03.2021 № 56 «Про організацію роботи з обліку дітей шкільного віку та учнів у межах території Дергачівської міської ради»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 здійснення контролю за дотриманням закладами освіти Порядку ведення обліку дітей дошкільного, шкільного віку від 0 до 18 років на території Дергачівської територіальної громади</dc:title>
  <dc:creator>Irina</dc:creator>
  <cp:lastModifiedBy>Zver</cp:lastModifiedBy>
  <cp:revision>7</cp:revision>
  <dcterms:created xsi:type="dcterms:W3CDTF">2022-02-02T08:54:54Z</dcterms:created>
  <dcterms:modified xsi:type="dcterms:W3CDTF">2022-02-02T10:30:26Z</dcterms:modified>
</cp:coreProperties>
</file>