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6"/>
  </p:handoutMasterIdLst>
  <p:sldIdLst>
    <p:sldId id="258" r:id="rId2"/>
    <p:sldId id="259" r:id="rId3"/>
    <p:sldId id="260" r:id="rId4"/>
    <p:sldId id="261" r:id="rId5"/>
    <p:sldId id="268" r:id="rId6"/>
    <p:sldId id="267" r:id="rId7"/>
    <p:sldId id="269" r:id="rId8"/>
    <p:sldId id="270" r:id="rId9"/>
    <p:sldId id="27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1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FE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14" y="96"/>
      </p:cViewPr>
      <p:guideLst>
        <p:guide orient="horz" pos="2160"/>
        <p:guide pos="41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E7BB5-5F0E-4B5A-8CA1-A6DC43020F55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4EEAB-5CBF-40A6-B4BD-DE246301FB40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8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з малю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2/2/2022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_lBjusi7MNzxjQhtNSH_jw/videos" TargetMode="External"/><Relationship Id="rId5" Type="http://schemas.openxmlformats.org/officeDocument/2006/relationships/hyperlink" Target="https://testportal.gov.ua/registr/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297" y="854579"/>
            <a:ext cx="10878795" cy="6003421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та особливості реєстрації на зовнішнє незалежне оцінювання у 2022 році</a:t>
            </a:r>
            <a:b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633537" y="5346611"/>
            <a:ext cx="97836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48325"/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 спеціаліст відділу освіти </a:t>
            </a:r>
            <a:b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освіти, культури, молоді </a:t>
            </a:r>
            <a:b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спорту Дергачівської міської ради </a:t>
            </a:r>
            <a:b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ГУРИН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875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046860" y="1153681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в реєстрації на  ЗНО-2022</a:t>
            </a:r>
          </a:p>
          <a:p>
            <a:pPr marL="285750" indent="-285750">
              <a:buFontTx/>
              <a:buChar char="-"/>
            </a:pP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Фотокартка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(одна)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для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розміром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х 4 см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зображенням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відповідає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досягнутому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фотокартка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чіткого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друку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білому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кольоровому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фотопапері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>
              <a:buFontTx/>
              <a:buChar char="-"/>
            </a:pP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сертифікату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реєстраційного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розміщено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одному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аркуші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розміром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4 </a:t>
            </a:r>
            <a:r>
              <a:rPr lang="ru-RU" sz="2000" b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розрізати</a:t>
            </a:r>
            <a:r>
              <a:rPr lang="ru-RU" sz="2000" b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b="1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b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верхній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лівій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відтворюється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чорно-біла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фотокартка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правій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верхній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розміщується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код, за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верифікацію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інформації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зазначеної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сертифікаті</a:t>
            </a:r>
            <a:r>
              <a:rPr lang="ru-RU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 голографічна наліпка та штрих-код доступу до інформації про проходження ЗНО;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нижній частині під сертифікатом відтворюється реєстраційне повідомлення учасника ЗНО </a:t>
            </a:r>
            <a:endParaRPr lang="en-US" sz="20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06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Перереєстрація на  ЗНО-2022</a:t>
            </a:r>
            <a:endParaRPr lang="uk-UA" sz="1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3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01.02.2022 до  09.03.2022 (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сертифіката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внести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перереєстрацію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спеціальному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endParaRPr lang="ru-RU" sz="24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передумав і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обрав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інший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предмет, в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нову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реєстраційну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картку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відміткою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перереєстрація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повторно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сформувати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повний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комплект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реєстраційних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вклавши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отриманий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клопотання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cap="none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новий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список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144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– 5 питань щодо  ЗНО-2022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9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повинен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закінчилася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паспорта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реєстрації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ЗНО?</a:t>
            </a:r>
            <a:endParaRPr lang="ru-RU" sz="19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ксерокопію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старого паспорта +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 документа;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батьки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реєстрації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en-US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картками</a:t>
            </a:r>
            <a:endParaRPr lang="ru-RU" sz="19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свідоцтво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клопотання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(на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зразок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громадянином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іноземної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endParaRPr lang="ru-RU" sz="19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посвідка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постійне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тимчасове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паспорт (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та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копію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паспорта,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нотаріально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засвідченого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українською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посвідки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на пункт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тестування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потрапити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2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оригіналами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нотаріальний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переклад;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не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батькові</a:t>
            </a:r>
            <a:endParaRPr lang="ru-RU" sz="19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FontTx/>
              <a:buChar char="-"/>
            </a:pP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документа, то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додавати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треба!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9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платне</a:t>
            </a: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ЗНО</a:t>
            </a:r>
          </a:p>
          <a:p>
            <a:pPr>
              <a:spcBef>
                <a:spcPts val="0"/>
              </a:spcBef>
            </a:pPr>
            <a:r>
              <a:rPr lang="ru-RU" sz="19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обрав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предметів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–й і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наступні</a:t>
            </a:r>
            <a:r>
              <a:rPr lang="ru-RU" sz="19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платні</a:t>
            </a:r>
            <a:endParaRPr lang="ru-RU" sz="19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302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щодо  ЗНО-2022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припустимо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</a:t>
            </a:r>
            <a:r>
              <a:rPr lang="uk-UA" sz="24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 (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стандарту)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складати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профільний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ояснення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переконало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Так!  Не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заборонити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учням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обирати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математику (ДПА все одно буде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рівнем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зазначений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право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випускник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зошит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тестування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російською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навчався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українською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потрібен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учаснику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ЗНО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вакцинацію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особам,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залучені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4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ЗНО</a:t>
            </a:r>
          </a:p>
          <a:p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018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4"/>
            <a:ext cx="10545510" cy="5349667"/>
          </a:xfrm>
          <a:solidFill>
            <a:srgbClr val="FFFFFF"/>
          </a:solidFill>
        </p:spPr>
        <p:txBody>
          <a:bodyPr/>
          <a:lstStyle/>
          <a:p>
            <a:pPr marL="538163" indent="85725"/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Важливо!  ЗНО-2022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Керівникам</a:t>
            </a:r>
            <a:r>
              <a:rPr lang="ru-RU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sz="2200" b="1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опрацювати умови  участі в ЗНО осіб з особливими освітніми   потребами;</a:t>
            </a:r>
            <a:endParaRPr lang="ru-RU" sz="21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ретельно перевірити наявність у випускників правильно оформлених документів;</a:t>
            </a:r>
          </a:p>
          <a:p>
            <a:pPr marL="285750" indent="-285750">
              <a:buFontTx/>
              <a:buChar char="-"/>
            </a:pP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сформувати список, у якому має бути точна, об</a:t>
            </a:r>
            <a:r>
              <a:rPr lang="en-US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100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єктивна</a:t>
            </a: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інформація, кутовий штамп або фірмовий бланк вихідний номер, підпис керівника, печатка закладу освіти (за зразком);</a:t>
            </a:r>
          </a:p>
          <a:p>
            <a:pPr marL="285750" indent="-285750">
              <a:buFontTx/>
              <a:buChar char="-"/>
            </a:pP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осіб, </a:t>
            </a:r>
            <a:r>
              <a:rPr lang="uk-UA" sz="21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звільнені від ДПА</a:t>
            </a:r>
            <a:r>
              <a:rPr lang="uk-UA" sz="21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список включати   </a:t>
            </a:r>
            <a:r>
              <a:rPr lang="uk-UA" sz="2100" b="1" u="sng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потрібно</a:t>
            </a:r>
            <a:r>
              <a:rPr lang="uk-UA" sz="2100" b="1" u="sng" cap="none" dirty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uk-UA" sz="21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1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екстернат  </a:t>
            </a:r>
            <a:r>
              <a:rPr lang="uk-UA" sz="21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включати до єдиного списку, форму навчання не зазначати!!!</a:t>
            </a:r>
          </a:p>
          <a:p>
            <a:endParaRPr lang="uk-UA" sz="1100" b="1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200" b="1" cap="none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25.02.2022 надіслати  будь-яким способом </a:t>
            </a:r>
            <a: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2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крпошта (з повідомленням),    Нова пошта тощо) </a:t>
            </a:r>
            <a:r>
              <a:rPr lang="uk-UA" sz="22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документів до ХРЦОЯО</a:t>
            </a:r>
          </a:p>
        </p:txBody>
      </p:sp>
    </p:spTree>
    <p:extLst>
      <p:ext uri="{BB962C8B-B14F-4D97-AF65-F5344CB8AC3E}">
        <p14:creationId xmlns:p14="http://schemas.microsoft.com/office/powerpoint/2010/main" val="3040130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6245" y="699319"/>
            <a:ext cx="10609006" cy="5459361"/>
          </a:xfrm>
          <a:solidFill>
            <a:srgbClr val="EFEFF5"/>
          </a:solidFill>
        </p:spPr>
        <p:txBody>
          <a:bodyPr/>
          <a:lstStyle/>
          <a:p>
            <a:r>
              <a:rPr lang="uk-UA" dirty="0" err="1" smtClean="0"/>
              <a:t>ЗПробне</a:t>
            </a:r>
            <a:endParaRPr lang="en-US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54954" y="707922"/>
            <a:ext cx="10260297" cy="66859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Пробне ЗНО -2022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203092"/>
              </p:ext>
            </p:extLst>
          </p:nvPr>
        </p:nvGraphicFramePr>
        <p:xfrm>
          <a:off x="653845" y="1785750"/>
          <a:ext cx="10913806" cy="4474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692">
                  <a:extLst>
                    <a:ext uri="{9D8B030D-6E8A-4147-A177-3AD203B41FA5}">
                      <a16:colId xmlns:a16="http://schemas.microsoft.com/office/drawing/2014/main" val="19312954"/>
                    </a:ext>
                  </a:extLst>
                </a:gridCol>
                <a:gridCol w="4709094">
                  <a:extLst>
                    <a:ext uri="{9D8B030D-6E8A-4147-A177-3AD203B41FA5}">
                      <a16:colId xmlns:a16="http://schemas.microsoft.com/office/drawing/2014/main" val="1797423129"/>
                    </a:ext>
                  </a:extLst>
                </a:gridCol>
                <a:gridCol w="1312317">
                  <a:extLst>
                    <a:ext uri="{9D8B030D-6E8A-4147-A177-3AD203B41FA5}">
                      <a16:colId xmlns:a16="http://schemas.microsoft.com/office/drawing/2014/main" val="3343079490"/>
                    </a:ext>
                  </a:extLst>
                </a:gridCol>
                <a:gridCol w="1446956">
                  <a:extLst>
                    <a:ext uri="{9D8B030D-6E8A-4147-A177-3AD203B41FA5}">
                      <a16:colId xmlns:a16="http://schemas.microsoft.com/office/drawing/2014/main" val="1006706063"/>
                    </a:ext>
                  </a:extLst>
                </a:gridCol>
                <a:gridCol w="1374767">
                  <a:extLst>
                    <a:ext uri="{9D8B030D-6E8A-4147-A177-3AD203B41FA5}">
                      <a16:colId xmlns:a16="http://schemas.microsoft.com/office/drawing/2014/main" val="2170523948"/>
                    </a:ext>
                  </a:extLst>
                </a:gridCol>
                <a:gridCol w="1609980">
                  <a:extLst>
                    <a:ext uri="{9D8B030D-6E8A-4147-A177-3AD203B41FA5}">
                      <a16:colId xmlns:a16="http://schemas.microsoft.com/office/drawing/2014/main" val="1306726796"/>
                    </a:ext>
                  </a:extLst>
                </a:gridCol>
              </a:tblGrid>
              <a:tr h="3126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№ з/п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Назва закладу освіти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Кількість зареєстрованих кабінетів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Кількість замовлених тестувань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Кількість сплачених тестів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Відсоток оплати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2274450065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1.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"Русько-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Лозівський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34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100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3621943140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"Безруківський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83,33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4156826064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3.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"Дергачівський ліцей № 3" Дергачівської міської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19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82,6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2178400595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4.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"Дергачівський ліцей № 2" Дергачівської міської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32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61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48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78,68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61851323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5.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"Слатинський ліцей" Дергачівської районної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90,47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161864617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6.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"Дергачівський ліцей №1 імені Данила Бакуменка"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86,2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905592929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7.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"Козачолопанський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20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18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90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577397569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8.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"Прудянський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20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19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95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2765273718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9.     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"Ветеринарний ліцей"Дергачівської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3845097810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10.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"Великопроходівський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3248871789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11.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"Дергачівський ліцей №4" Дергачівської міської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6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66,66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1549604617"/>
                  </a:ext>
                </a:extLst>
              </a:tr>
              <a:tr h="312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12.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UA" sz="1050" dirty="0">
                          <a:effectLst/>
                        </a:rPr>
                        <a:t>Комунальний заклад "Токарівський ліцей" Дергачівської міської ради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10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10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100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3242252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Всього по мережі 245: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166 (68%)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259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</a:rPr>
                        <a:t>229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41" marR="43141" marT="0" marB="0"/>
                </a:tc>
                <a:extLst>
                  <a:ext uri="{0D108BD9-81ED-4DB2-BD59-A6C34878D82A}">
                    <a16:rowId xmlns:a16="http://schemas.microsoft.com/office/drawing/2014/main" val="16597966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12722" y="168146"/>
            <a:ext cx="10156723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en-US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en-US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en-US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en-US" sz="1600" b="1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en-US" sz="1600" b="1" i="0" u="none" strike="noStrike" cap="none" normalizeH="0" baseline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Статистичні </a:t>
            </a:r>
            <a:r>
              <a:rPr kumimoji="0" lang="uk-UA" alt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дані </a:t>
            </a:r>
            <a:r>
              <a:rPr lang="uk-UA" altLang="en-US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kumimoji="0" lang="uk-UA" alt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реєстрації випускників закладів загальної середньої освіти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Дергачівської міської ради на  пробне ЗНО </a:t>
            </a:r>
            <a:r>
              <a:rPr kumimoji="0" lang="uk-UA" alt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2022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60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529840"/>
            <a:ext cx="10545510" cy="5682954"/>
          </a:xfrm>
          <a:solidFill>
            <a:srgbClr val="FFFFFF"/>
          </a:solidFill>
        </p:spPr>
        <p:txBody>
          <a:bodyPr/>
          <a:lstStyle/>
          <a:p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  МОН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02.11.2021 №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1166 «Про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організацію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2022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здобутих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Календарний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2022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здобутих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затверджений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наказом МОН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02.11.2021 № 1166);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наказ МОН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10.01.2017 № 25 «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нормативного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здобутих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повної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змінами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</a:t>
            </a:r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uk-UA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.Порядок реєстрації осіб, які виявили бажання пройти зовнішнє незалежне оцінювання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b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Наказ МОН України від 05.05.2021 № 498 «Деякі питання проведення в 2022 році зовнішнього незалежного оцінювання  результатів навчання, здобутих на основі повної загальної середньої освіти»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666572"/>
            <a:ext cx="10058399" cy="529839"/>
          </a:xfrm>
        </p:spPr>
        <p:txBody>
          <a:bodyPr>
            <a:noAutofit/>
          </a:bodyPr>
          <a:lstStyle/>
          <a:p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Нормативно-правове забезпечення ЗНО-2022</a:t>
            </a:r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79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План спільних дій Харківського регіонального центру оцінювання якості освіти та Департаменту науки і освіти Харківської обласної державної адміністрації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спорту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Дергачівської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ради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13.01.2022 № 08 «Про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призначення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відповідальних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комплектів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реєстраційних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проходитимуть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державну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підсумкову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атестацію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2022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Нормативно-правове забезпечення ЗНО-2022</a:t>
            </a:r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865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716426" cy="5136022"/>
          </a:xfrm>
          <a:solidFill>
            <a:srgbClr val="FFFFFF"/>
          </a:solidFill>
        </p:spPr>
        <p:txBody>
          <a:bodyPr/>
          <a:lstStyle/>
          <a:p>
            <a:pPr marL="450215" algn="ctr">
              <a:lnSpc>
                <a:spcPct val="115000"/>
              </a:lnSpc>
              <a:spcAft>
                <a:spcPts val="800"/>
              </a:spcAft>
            </a:pP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особі в учнів									</a:t>
            </a:r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		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Нормативно-правове</a:t>
            </a:r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011" t="18258" r="17586" b="19121"/>
          <a:stretch/>
        </p:blipFill>
        <p:spPr>
          <a:xfrm>
            <a:off x="671630" y="618663"/>
            <a:ext cx="5818813" cy="3304864"/>
          </a:xfrm>
          <a:prstGeom prst="rect">
            <a:avLst/>
          </a:prstGeom>
          <a:ln w="38100">
            <a:solidFill>
              <a:srgbClr val="8B8C8E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9652" t="11360" r="29900" b="4660"/>
          <a:stretch/>
        </p:blipFill>
        <p:spPr>
          <a:xfrm>
            <a:off x="649836" y="2627571"/>
            <a:ext cx="3099647" cy="362006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1294" t="18789" r="16617" b="7446"/>
          <a:stretch/>
        </p:blipFill>
        <p:spPr>
          <a:xfrm>
            <a:off x="3698623" y="2910932"/>
            <a:ext cx="2565504" cy="3317255"/>
          </a:xfrm>
          <a:prstGeom prst="rect">
            <a:avLst/>
          </a:prstGeom>
          <a:ln w="38100">
            <a:solidFill>
              <a:srgbClr val="FC1753"/>
            </a:solidFill>
          </a:ln>
        </p:spPr>
      </p:pic>
      <p:sp>
        <p:nvSpPr>
          <p:cNvPr id="7" name="Прямокутник 6"/>
          <p:cNvSpPr/>
          <p:nvPr/>
        </p:nvSpPr>
        <p:spPr>
          <a:xfrm>
            <a:off x="6682723" y="1196410"/>
            <a:ext cx="46660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957513" algn="l"/>
              </a:tabLst>
            </a:pPr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Методичні матеріали, </a:t>
            </a:r>
            <a:r>
              <a:rPr lang="uk-UA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ятка про формування комплектів реєстраційних документів  - на сайті  ХРЦОЯО</a:t>
            </a:r>
          </a:p>
          <a:p>
            <a:pPr>
              <a:tabLst>
                <a:tab pos="2957513" algn="l"/>
              </a:tabLst>
            </a:pPr>
            <a:endParaRPr lang="uk-UA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2957513" algn="l"/>
              </a:tabLst>
            </a:pPr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Інформація </a:t>
            </a: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процедуру 		</a:t>
            </a:r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реєстрації </a:t>
            </a: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розміщена на сайті УЦОЯО 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://testportal.gov.ua/registr/</a:t>
            </a: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2957513" algn="l"/>
              </a:tabLst>
            </a:pPr>
            <a:endParaRPr lang="uk-UA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2957513" algn="l"/>
              </a:tabLst>
            </a:pPr>
            <a:r>
              <a:rPr lang="uk-UA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Матеріали УЦОЯО щодо реєстрації  на ЗНО – 2022 (витяг з Путівника учасника ЗНО)</a:t>
            </a:r>
            <a:r>
              <a:rPr lang="uk-U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uk-U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uk-UA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2957513" algn="l"/>
              </a:tabLst>
            </a:pPr>
            <a:r>
              <a:rPr lang="uk-UA" altLang="ru-RU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Відеокоментар</a:t>
            </a:r>
            <a:r>
              <a:rPr lang="uk-UA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УЦОЯО </a:t>
            </a:r>
            <a:r>
              <a:rPr lang="uk-UA" alt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YouTube-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каналі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«Як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зареєструватись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ЗНО»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07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305" y="803305"/>
            <a:ext cx="10545510" cy="5136022"/>
          </a:xfrm>
          <a:solidFill>
            <a:srgbClr val="FFFFFF"/>
          </a:solidFill>
        </p:spPr>
        <p:txBody>
          <a:bodyPr/>
          <a:lstStyle/>
          <a:p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uk-UA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грунтовну</a:t>
            </a:r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 з батьками, випускниками щодо визначення з переліком предметів, з яких </a:t>
            </a:r>
            <a:r>
              <a:rPr lang="uk-UA" sz="36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бажають </a:t>
            </a:r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отримати тільки оцінку ДПА (за шкалою 1-12 балів), тільки результат ЗНО (за шкалою 100-200 балів) чи обидва результати!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948582"/>
            <a:ext cx="10058399" cy="640935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Важливо!   ЗНО-2022</a:t>
            </a:r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389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484" y="666572"/>
            <a:ext cx="10746335" cy="5460763"/>
          </a:xfrm>
          <a:solidFill>
            <a:srgbClr val="FFFFFF"/>
          </a:solidFill>
        </p:spPr>
        <p:txBody>
          <a:bodyPr/>
          <a:lstStyle/>
          <a:p>
            <a:pPr algn="just"/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переконатися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предмета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потрібні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участі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конкурсному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відборі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Умовами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прийому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здобуття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2022 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b="1" dirty="0" err="1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Додаток</a:t>
            </a:r>
            <a:r>
              <a:rPr lang="ru-RU" sz="1600" b="1" dirty="0">
                <a:solidFill>
                  <a:srgbClr val="337A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4)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87865" y="666572"/>
            <a:ext cx="10058399" cy="1512606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тест вибрати?</a:t>
            </a:r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t="20279" r="1227" b="4180"/>
          <a:stretch/>
        </p:blipFill>
        <p:spPr bwMode="auto">
          <a:xfrm>
            <a:off x="1444238" y="1184187"/>
            <a:ext cx="8785077" cy="417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973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484" y="666572"/>
            <a:ext cx="10746335" cy="5460763"/>
          </a:xfrm>
          <a:solidFill>
            <a:srgbClr val="FFFFFF"/>
          </a:solidFill>
        </p:spPr>
        <p:txBody>
          <a:bodyPr/>
          <a:lstStyle/>
          <a:p>
            <a:pPr algn="just"/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79319" y="666572"/>
            <a:ext cx="10092584" cy="1674976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тест вибрати?</a:t>
            </a:r>
            <a:r>
              <a:rPr lang="ru-RU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cap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редмет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«математика»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«математика (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стандарту)» 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того,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позначки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поставите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результату як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ДПА (з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 в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шкалою 100-200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балів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вступу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плануєте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вступати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закладу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результатами тесту з математики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1443" t="38822" r="21990" b="47965"/>
          <a:stretch/>
        </p:blipFill>
        <p:spPr>
          <a:xfrm>
            <a:off x="923336" y="2339433"/>
            <a:ext cx="5640977" cy="12357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1443" t="55933" r="21990" b="31194"/>
          <a:stretch/>
        </p:blipFill>
        <p:spPr>
          <a:xfrm>
            <a:off x="6564313" y="2339433"/>
            <a:ext cx="4925506" cy="1201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1368" t="27148" r="22064" b="59320"/>
          <a:stretch/>
        </p:blipFill>
        <p:spPr>
          <a:xfrm>
            <a:off x="923336" y="3845608"/>
            <a:ext cx="5562922" cy="1737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1368" t="65755" r="22289" b="21509"/>
          <a:stretch/>
        </p:blipFill>
        <p:spPr>
          <a:xfrm>
            <a:off x="6666110" y="3913975"/>
            <a:ext cx="4823709" cy="160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616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484" y="666572"/>
            <a:ext cx="10746335" cy="5460763"/>
          </a:xfrm>
          <a:solidFill>
            <a:srgbClr val="FFFFFF"/>
          </a:solidFill>
        </p:spPr>
        <p:txBody>
          <a:bodyPr/>
          <a:lstStyle/>
          <a:p>
            <a:pPr algn="just"/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79319" y="666572"/>
            <a:ext cx="10092584" cy="167497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МАТЕМАТИКА ЧИ МАТЕМАТИКА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(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ЗАВДАННЯ РІВНЯ СТАНДАРТУ): ЯКИЙ ТЕСТ ВИБР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АТИ </a:t>
            </a:r>
          </a:p>
          <a:p>
            <a:pPr algn="ctr">
              <a:spcBef>
                <a:spcPts val="0"/>
              </a:spcBef>
            </a:pP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«математика»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«математика (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стандарту)» 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того,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позначки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поставите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результату як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ДПА (з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 в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cap="none" dirty="0" smtClean="0">
                <a:solidFill>
                  <a:srgbClr val="F24E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шкалою 100-200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балів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вступу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1600" b="1" cap="none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плануєте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вступати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закладу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результатами тесту з математики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20920" t="48375" r="19751" b="30398"/>
          <a:stretch/>
        </p:blipFill>
        <p:spPr>
          <a:xfrm>
            <a:off x="1316052" y="2475696"/>
            <a:ext cx="9836210" cy="1523735"/>
          </a:xfrm>
          <a:prstGeom prst="rect">
            <a:avLst/>
          </a:prstGeom>
          <a:ln>
            <a:solidFill>
              <a:srgbClr val="8B8C8E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1293" t="49967" r="21542" b="31194"/>
          <a:stretch/>
        </p:blipFill>
        <p:spPr>
          <a:xfrm>
            <a:off x="1316053" y="4324173"/>
            <a:ext cx="9836210" cy="1674975"/>
          </a:xfrm>
          <a:prstGeom prst="rect">
            <a:avLst/>
          </a:prstGeom>
          <a:ln>
            <a:solidFill>
              <a:srgbClr val="8B8C8E"/>
            </a:solidFill>
          </a:ln>
        </p:spPr>
      </p:pic>
    </p:spTree>
    <p:extLst>
      <p:ext uri="{BB962C8B-B14F-4D97-AF65-F5344CB8AC3E}">
        <p14:creationId xmlns:p14="http://schemas.microsoft.com/office/powerpoint/2010/main" val="2998999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л засідань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Іон із полями</Template>
  <TotalTime>253</TotalTime>
  <Words>926</Words>
  <Application>Microsoft Office PowerPoint</Application>
  <PresentationFormat>Широкий екран</PresentationFormat>
  <Paragraphs>168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Gothic</vt:lpstr>
      <vt:lpstr>Open Sans Light</vt:lpstr>
      <vt:lpstr>Times New Roman</vt:lpstr>
      <vt:lpstr>Wingdings</vt:lpstr>
      <vt:lpstr>Wingdings 3</vt:lpstr>
      <vt:lpstr>Зал засідань</vt:lpstr>
      <vt:lpstr>Порядок та особливості реєстрації на зовнішнє незалежне оцінювання у 2022 році  </vt:lpstr>
      <vt:lpstr>ЗПробне</vt:lpstr>
      <vt:lpstr>- Наказ  МОН України від 02.11.2021 № 1166 «Про організацію та проведення у 2022 році зовнішнього незалежного оцінювання результатів навчання, здобутих на основі повної загальної середньої освіти»;  -  Календарний план організації та проведення у 2022 році зовнішнього незалежного оцінювання результатів навчання, здобутих на основі повної загальної середньої освіти (затверджений наказом МОН України від 02.11.2021 № 1166);  - наказ МОН України від 10.01.2017 № 25 «Деякі питання нормативного забезпечення зовнішнього незалежного оцінювання результатів навчання, здобутих на основі повної загальної середньої освіти» (із змінами) (Розділ ІV.Порядок реєстрації осіб, які виявили бажання пройти зовнішнє незалежне оцінювання);   - Наказ МОН України від 05.05.2021 № 498 «Деякі питання проведення в 2022 році зовнішнього незалежного оцінювання  результатів навчання, здобутих на основі повної загальної середньої освіти»</vt:lpstr>
      <vt:lpstr>- План спільних дій Харківського регіонального центру оцінювання якості освіти та Департаменту науки і освіти Харківської обласної державної адміністрації»;  - наказ Управління освіти, культури, молоді та спорту Дергачівської міської ради від 13.01.2022 № 08 «Про призначення осіб,  відповідальних за формування комплектів реєстраційних документів учнів, які проходитимуть державну підсумкову атестацію у формі зовнішнього незалежного оцінювання у 2022 році»</vt:lpstr>
      <vt:lpstr>особі в учнів                   </vt:lpstr>
      <vt:lpstr>Провести грунтовну роботу з батьками, випускниками щодо визначення з переліком предметів, з яких вони бажають отримати тільки оцінку ДПА (за шкалою 1-12 балів), тільки результат ЗНО (за шкалою 100-200 балів) чи обидва результати! </vt:lpstr>
      <vt:lpstr>Щоб переконатися, результати з якого саме предмета потрібні для участі в конкурсному відборі, - необхідно ознайомитись із Умовами прийому на навчання для здобуття вищої освіти в 2022 році (Додаток 4)).</vt:lpstr>
      <vt:lpstr>   </vt:lpstr>
      <vt:lpstr> 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ЗПробне</dc:title>
  <dc:creator>Irina</dc:creator>
  <cp:lastModifiedBy>Irina</cp:lastModifiedBy>
  <cp:revision>36</cp:revision>
  <cp:lastPrinted>2022-02-01T13:05:56Z</cp:lastPrinted>
  <dcterms:created xsi:type="dcterms:W3CDTF">2022-01-31T13:57:45Z</dcterms:created>
  <dcterms:modified xsi:type="dcterms:W3CDTF">2022-02-02T12:30:10Z</dcterms:modified>
</cp:coreProperties>
</file>