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5"/>
  </p:notesMasterIdLst>
  <p:sldIdLst>
    <p:sldId id="256" r:id="rId3"/>
    <p:sldId id="410" r:id="rId4"/>
    <p:sldId id="419" r:id="rId5"/>
    <p:sldId id="260" r:id="rId6"/>
    <p:sldId id="257" r:id="rId7"/>
    <p:sldId id="258" r:id="rId8"/>
    <p:sldId id="259" r:id="rId9"/>
    <p:sldId id="348" r:id="rId10"/>
    <p:sldId id="405" r:id="rId11"/>
    <p:sldId id="342" r:id="rId12"/>
    <p:sldId id="265" r:id="rId13"/>
    <p:sldId id="267" r:id="rId14"/>
    <p:sldId id="268" r:id="rId15"/>
    <p:sldId id="269" r:id="rId16"/>
    <p:sldId id="262" r:id="rId17"/>
    <p:sldId id="271" r:id="rId18"/>
    <p:sldId id="272" r:id="rId19"/>
    <p:sldId id="350" r:id="rId20"/>
    <p:sldId id="354" r:id="rId21"/>
    <p:sldId id="356" r:id="rId22"/>
    <p:sldId id="357" r:id="rId23"/>
    <p:sldId id="432" r:id="rId24"/>
    <p:sldId id="433" r:id="rId25"/>
    <p:sldId id="415" r:id="rId26"/>
    <p:sldId id="434" r:id="rId27"/>
    <p:sldId id="440" r:id="rId28"/>
    <p:sldId id="416" r:id="rId29"/>
    <p:sldId id="435" r:id="rId30"/>
    <p:sldId id="437" r:id="rId31"/>
    <p:sldId id="417" r:id="rId32"/>
    <p:sldId id="358" r:id="rId33"/>
    <p:sldId id="278" r:id="rId34"/>
    <p:sldId id="279" r:id="rId35"/>
    <p:sldId id="421" r:id="rId36"/>
    <p:sldId id="438" r:id="rId37"/>
    <p:sldId id="439" r:id="rId38"/>
    <p:sldId id="288" r:id="rId39"/>
    <p:sldId id="420" r:id="rId40"/>
    <p:sldId id="286" r:id="rId41"/>
    <p:sldId id="426" r:id="rId42"/>
    <p:sldId id="327" r:id="rId43"/>
    <p:sldId id="422" r:id="rId44"/>
    <p:sldId id="331" r:id="rId45"/>
    <p:sldId id="428" r:id="rId46"/>
    <p:sldId id="392" r:id="rId47"/>
    <p:sldId id="429" r:id="rId48"/>
    <p:sldId id="427" r:id="rId49"/>
    <p:sldId id="396" r:id="rId50"/>
    <p:sldId id="322" r:id="rId51"/>
    <p:sldId id="339" r:id="rId52"/>
    <p:sldId id="332" r:id="rId53"/>
    <p:sldId id="333" r:id="rId54"/>
    <p:sldId id="334" r:id="rId55"/>
    <p:sldId id="340" r:id="rId56"/>
    <p:sldId id="423" r:id="rId57"/>
    <p:sldId id="430" r:id="rId58"/>
    <p:sldId id="431" r:id="rId59"/>
    <p:sldId id="345" r:id="rId60"/>
    <p:sldId id="407" r:id="rId61"/>
    <p:sldId id="425" r:id="rId62"/>
    <p:sldId id="424" r:id="rId63"/>
    <p:sldId id="408" r:id="rId6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із теми 1 –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H:\&#1057;&#1077;&#1088;&#1087;&#1085;&#1077;&#1074;&#1072;%20&#1082;&#1086;&#1085;&#1092;&#1077;&#1085;&#1077;&#1085;&#1094;&#1080;&#1103;\2021\&#1051;&#1080;&#1089;&#1090;%20Microsoft%20Exce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7;&#1077;&#1088;&#1087;&#1085;&#1077;&#1074;&#1072;%20&#1082;&#1086;&#1085;&#1092;&#1077;&#1085;&#1077;&#1085;&#1094;&#1080;&#1103;\2021\&#1051;&#1080;&#1089;&#1090;%20Microsoft%20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7;&#1077;&#1088;&#1087;&#1085;&#1077;&#1074;&#1072;%20&#1082;&#1086;&#1085;&#1092;&#1077;&#1085;&#1077;&#1085;&#1094;&#1080;&#1103;\2021\&#1051;&#1080;&#1089;&#1090;%20Microsoft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1057;&#1077;&#1088;&#1087;&#1085;&#1077;&#1074;&#1072;%20&#1082;&#1086;&#1085;&#1092;&#1077;&#1085;&#1077;&#1085;&#1094;&#1080;&#1103;\2021\&#1051;&#1080;&#1089;&#1090;%20Microsoft%20Exce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30;&#1088;&#1080;&#1085;&#1072;\&#1057;&#1077;&#1088;&#1087;&#1085;&#1077;&#1074;&#1080;&#1081;%20&#1087;&#1077;&#1076;&#1072;&#1075;&#1086;&#1075;&#1110;&#1095;&#1085;&#1080;&#1081;%20&#1090;&#1080;&#1078;&#1076;&#1077;&#1085;&#1100;\&#1044;&#1054;&#1055;&#1054;&#1042;&#1030;&#1044;&#1068;\&#1051;&#1080;&#1089;&#1090;%20Microsoft%20Exce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musi\Desktop\&#1057;&#1077;&#1088;&#1087;&#1085;&#1077;&#1074;&#1080;&#1081;%20&#1087;&#1077;&#1076;&#1072;&#1075;&#1086;&#1075;&#1110;&#1095;&#1085;&#1080;&#1081;%20&#1090;&#1080;&#1078;&#1076;&#1077;&#1085;&#1100;\&#1055;&#1088;&#1077;&#1079;&#1077;&#1085;&#1090;&#1072;&#1094;&#1110;&#1103;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Аркуш1!$A$2:$A$5</c:f>
              <c:strCache>
                <c:ptCount val="4"/>
                <c:pt idx="0">
                  <c:v>Категорія 1</c:v>
                </c:pt>
                <c:pt idx="1">
                  <c:v>Категорія 2</c:v>
                </c:pt>
                <c:pt idx="2">
                  <c:v>Категорія 3</c:v>
                </c:pt>
                <c:pt idx="3">
                  <c:v>Категорія 4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1F-4972-A49B-96B23F05F00B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Аркуш1!$A$2:$A$5</c:f>
              <c:strCache>
                <c:ptCount val="4"/>
                <c:pt idx="0">
                  <c:v>Категорія 1</c:v>
                </c:pt>
                <c:pt idx="1">
                  <c:v>Категорія 2</c:v>
                </c:pt>
                <c:pt idx="2">
                  <c:v>Категорія 3</c:v>
                </c:pt>
                <c:pt idx="3">
                  <c:v>Категорія 4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1F-4972-A49B-96B23F05F00B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Аркуш1!$A$2:$A$5</c:f>
              <c:strCache>
                <c:ptCount val="4"/>
                <c:pt idx="0">
                  <c:v>Категорія 1</c:v>
                </c:pt>
                <c:pt idx="1">
                  <c:v>Категорія 2</c:v>
                </c:pt>
                <c:pt idx="2">
                  <c:v>Категорія 3</c:v>
                </c:pt>
                <c:pt idx="3">
                  <c:v>Категорія 4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1F-4972-A49B-96B23F05F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234368"/>
        <c:axId val="186235904"/>
        <c:axId val="0"/>
      </c:bar3DChart>
      <c:catAx>
        <c:axId val="18623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235904"/>
        <c:crosses val="autoZero"/>
        <c:auto val="1"/>
        <c:lblAlgn val="ctr"/>
        <c:lblOffset val="100"/>
        <c:noMultiLvlLbl val="0"/>
      </c:catAx>
      <c:valAx>
        <c:axId val="18623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23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9A5-4951-8556-1857DEEAAE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9A5-4951-8556-1857DEEAAE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69A5-4951-8556-1857DEEAAE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69A5-4951-8556-1857DEEAAE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69A5-4951-8556-1857DEEAAEE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Аркуш7!$B$4:$B$8</c:f>
              <c:strCache>
                <c:ptCount val="5"/>
                <c:pt idx="0">
                  <c:v>Заробітна плата співробітників закладів освіти</c:v>
                </c:pt>
                <c:pt idx="1">
                  <c:v>Організація харчування дітей</c:v>
                </c:pt>
                <c:pt idx="2">
                  <c:v>Оплата енергоносіїв</c:v>
                </c:pt>
                <c:pt idx="3">
                  <c:v>Інші поточні видатки</c:v>
                </c:pt>
                <c:pt idx="4">
                  <c:v>Інші капітальні видатки</c:v>
                </c:pt>
              </c:strCache>
            </c:strRef>
          </c:cat>
          <c:val>
            <c:numRef>
              <c:f>Аркуш7!$C$4:$C$8</c:f>
              <c:numCache>
                <c:formatCode>0.00%</c:formatCode>
                <c:ptCount val="5"/>
                <c:pt idx="0" formatCode="0%">
                  <c:v>0.81</c:v>
                </c:pt>
                <c:pt idx="1">
                  <c:v>4.2000000000000003E-2</c:v>
                </c:pt>
                <c:pt idx="2" formatCode="0%">
                  <c:v>7.0000000000000007E-2</c:v>
                </c:pt>
                <c:pt idx="3">
                  <c:v>3.5000000000000003E-2</c:v>
                </c:pt>
                <c:pt idx="4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9A5-4951-8556-1857DEEAAEE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857793902770201E-2"/>
          <c:y val="0.18815536413181125"/>
          <c:w val="0.90614220609722984"/>
          <c:h val="0.5211910170094777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B79-49E7-9D80-F6FE082095E0}"/>
              </c:ext>
            </c:extLst>
          </c:dPt>
          <c:cat>
            <c:strRef>
              <c:f>Лист1!$A$2:$A$5</c:f>
              <c:strCache>
                <c:ptCount val="3"/>
                <c:pt idx="0">
                  <c:v>Загиблих учнів </c:v>
                </c:pt>
                <c:pt idx="1">
                  <c:v>Поранених учнів</c:v>
                </c:pt>
                <c:pt idx="2">
                  <c:v>Загиблих працівників закладів освіти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79-49E7-9D80-F6FE082095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Загиблих учнів </c:v>
                </c:pt>
                <c:pt idx="1">
                  <c:v>Поранених учнів</c:v>
                </c:pt>
                <c:pt idx="2">
                  <c:v>Загиблих працівників закладів освіти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7B79-49E7-9D80-F6FE082095E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Загиблих учнів </c:v>
                </c:pt>
                <c:pt idx="1">
                  <c:v>Поранених учнів</c:v>
                </c:pt>
                <c:pt idx="2">
                  <c:v>Загиблих працівників закладів освіти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4-7B79-49E7-9D80-F6FE082095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771264"/>
        <c:axId val="133772800"/>
        <c:axId val="0"/>
      </c:bar3DChart>
      <c:catAx>
        <c:axId val="133771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b="0"/>
            </a:pPr>
            <a:endParaRPr lang="ru-RU"/>
          </a:p>
        </c:txPr>
        <c:crossAx val="133772800"/>
        <c:crosses val="autoZero"/>
        <c:auto val="1"/>
        <c:lblAlgn val="ctr"/>
        <c:lblOffset val="100"/>
        <c:noMultiLvlLbl val="0"/>
      </c:catAx>
      <c:valAx>
        <c:axId val="133772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3377126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rgbClr val="FFFF00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b="1" i="1" dirty="0">
                <a:solidFill>
                  <a:schemeClr val="bg1"/>
                </a:solidFill>
              </a:rPr>
              <a:t>Поранено та вбито учасників освітнього процесу в Дергачівській громаді</a:t>
            </a:r>
          </a:p>
        </c:rich>
      </c:tx>
      <c:layout>
        <c:manualLayout>
          <c:xMode val="edge"/>
          <c:yMode val="edge"/>
          <c:x val="0.15447244037984273"/>
          <c:y val="1.6129032258064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8857676654259712E-2"/>
          <c:y val="0.33497735361620712"/>
          <c:w val="0.87065208129118943"/>
          <c:h val="0.451495378797730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4"/>
                <c:pt idx="0">
                  <c:v>поранено  учнів</c:v>
                </c:pt>
                <c:pt idx="1">
                  <c:v>вбито учнів</c:v>
                </c:pt>
                <c:pt idx="2">
                  <c:v>поранено працівників</c:v>
                </c:pt>
                <c:pt idx="3">
                  <c:v>вбито працівників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1">
                  <c:v>7</c:v>
                </c:pt>
                <c:pt idx="2">
                  <c:v>0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A-453E-A840-375D4D79CD00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4"/>
                <c:pt idx="0">
                  <c:v>поранено  учнів</c:v>
                </c:pt>
                <c:pt idx="1">
                  <c:v>вбито учнів</c:v>
                </c:pt>
                <c:pt idx="2">
                  <c:v>поранено працівників</c:v>
                </c:pt>
                <c:pt idx="3">
                  <c:v>вбито працівників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1A-453E-A840-375D4D79CD00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4"/>
                <c:pt idx="0">
                  <c:v>поранено  учнів</c:v>
                </c:pt>
                <c:pt idx="1">
                  <c:v>вбито учнів</c:v>
                </c:pt>
                <c:pt idx="2">
                  <c:v>поранено працівників</c:v>
                </c:pt>
                <c:pt idx="3">
                  <c:v>вбито працівників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3D1A-453E-A840-375D4D79C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8453903"/>
        <c:axId val="1108459727"/>
      </c:barChart>
      <c:catAx>
        <c:axId val="1108453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459727"/>
        <c:crosses val="autoZero"/>
        <c:auto val="1"/>
        <c:lblAlgn val="ctr"/>
        <c:lblOffset val="100"/>
        <c:noMultiLvlLbl val="0"/>
      </c:catAx>
      <c:valAx>
        <c:axId val="1108459727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5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453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783-4221-995C-CDCDA304B71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783-4221-995C-CDCDA304B71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783-4221-995C-CDCDA304B7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мережа!$B$3:$B$5</c:f>
              <c:strCache>
                <c:ptCount val="3"/>
                <c:pt idx="0">
                  <c:v>Заклади загальної середньої освіти</c:v>
                </c:pt>
                <c:pt idx="1">
                  <c:v>Заклади дошкільний освіти </c:v>
                </c:pt>
                <c:pt idx="2">
                  <c:v>Заклади позашкільної освіти</c:v>
                </c:pt>
              </c:strCache>
            </c:strRef>
          </c:cat>
          <c:val>
            <c:numRef>
              <c:f>мережа!$C$3:$C$5</c:f>
              <c:numCache>
                <c:formatCode>General</c:formatCode>
                <c:ptCount val="3"/>
                <c:pt idx="0">
                  <c:v>14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83-4221-995C-CDCDA304B7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tx>
            <c:strRef>
              <c:f>'бдют дюсш'!$B$3</c:f>
              <c:strCache>
                <c:ptCount val="1"/>
                <c:pt idx="0">
                  <c:v>Будинок дитячої та юнацької творчості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6E-4CC4-9E80-353412C71E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6E-4CC4-9E80-353412C71E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6E-4CC4-9E80-353412C71EC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2700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6E-4CC4-9E80-353412C71E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6E-4CC4-9E80-353412C71EC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6E-4CC4-9E80-353412C71EC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'бдют дюсш'!$C$2:$D$2</c:f>
              <c:strCache>
                <c:ptCount val="2"/>
                <c:pt idx="0">
                  <c:v>Охоплено дітей</c:v>
                </c:pt>
                <c:pt idx="1">
                  <c:v>творчі об’єднання</c:v>
                </c:pt>
              </c:strCache>
            </c:strRef>
          </c:cat>
          <c:val>
            <c:numRef>
              <c:f>'бдют дюсш'!$C$3:$D$3</c:f>
              <c:numCache>
                <c:formatCode>General</c:formatCode>
                <c:ptCount val="2"/>
                <c:pt idx="0">
                  <c:v>3230</c:v>
                </c:pt>
                <c:pt idx="1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6E-4CC4-9E80-353412C71EC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037574370270047"/>
          <c:y val="2.35775084819635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tx>
            <c:strRef>
              <c:f>'бдют дюсш'!$B$10</c:f>
              <c:strCache>
                <c:ptCount val="1"/>
                <c:pt idx="0">
                  <c:v>Дергачівська дитячо-юнацька спортивна школа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14-4A61-A8EF-2AF1DEE48C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14-4A61-A8EF-2AF1DEE48C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14-4A61-A8EF-2AF1DEE48CF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671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14-4A61-A8EF-2AF1DEE48CF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14-4A61-A8EF-2AF1DEE48CF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14-4A61-A8EF-2AF1DEE48CF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'бдют дюсш'!$C$9:$D$9</c:f>
              <c:strCache>
                <c:ptCount val="2"/>
                <c:pt idx="0">
                  <c:v>Охоплено дітей</c:v>
                </c:pt>
                <c:pt idx="1">
                  <c:v>відділення</c:v>
                </c:pt>
              </c:strCache>
            </c:strRef>
          </c:cat>
          <c:val>
            <c:numRef>
              <c:f>'бдют дюсш'!$C$10:$D$10</c:f>
              <c:numCache>
                <c:formatCode>General</c:formatCode>
                <c:ptCount val="2"/>
                <c:pt idx="0">
                  <c:v>1084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14-4A61-A8EF-2AF1DEE48CF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Аркуш7!$B$2:$B$12</c:f>
              <c:strCache>
                <c:ptCount val="11"/>
                <c:pt idx="0">
                  <c:v>Педагогічних працівників ЗЗСО</c:v>
                </c:pt>
                <c:pt idx="1">
                  <c:v>Вища кваліфікаційна категорія</c:v>
                </c:pt>
                <c:pt idx="2">
                  <c:v>Педагогічне звання "учитель-методист"</c:v>
                </c:pt>
                <c:pt idx="3">
                  <c:v>Педагогічне звання "старший учитель"</c:v>
                </c:pt>
                <c:pt idx="4">
                  <c:v>Нагороджені Почесними грамотами МОНУ</c:v>
                </c:pt>
                <c:pt idx="5">
                  <c:v>Нагороджені знаком "Відмінник освіти України"</c:v>
                </c:pt>
                <c:pt idx="6">
                  <c:v>Нагороджені нагрудним знаком "Василь Сухомлинський"</c:v>
                </c:pt>
                <c:pt idx="7">
                  <c:v>Нагороджені нагрудним знаком "Софія Русова"</c:v>
                </c:pt>
                <c:pt idx="8">
                  <c:v>Нагороджені нагрудним знаком А.С. Макаренко</c:v>
                </c:pt>
                <c:pt idx="9">
                  <c:v>Звання "Заслужений працівник освіти України"</c:v>
                </c:pt>
                <c:pt idx="10">
                  <c:v>Звання "Заслужений вчитель України"</c:v>
                </c:pt>
              </c:strCache>
            </c:strRef>
          </c:cat>
          <c:val>
            <c:numRef>
              <c:f>Аркуш7!$C$2:$C$12</c:f>
              <c:numCache>
                <c:formatCode>General</c:formatCode>
                <c:ptCount val="11"/>
                <c:pt idx="0">
                  <c:v>374</c:v>
                </c:pt>
                <c:pt idx="1">
                  <c:v>147</c:v>
                </c:pt>
                <c:pt idx="2">
                  <c:v>67</c:v>
                </c:pt>
                <c:pt idx="3">
                  <c:v>67</c:v>
                </c:pt>
                <c:pt idx="4">
                  <c:v>34</c:v>
                </c:pt>
                <c:pt idx="5">
                  <c:v>16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7D-4670-9F53-26978B467BF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8128111"/>
        <c:axId val="208120623"/>
      </c:barChart>
      <c:catAx>
        <c:axId val="2081281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120623"/>
        <c:crosses val="autoZero"/>
        <c:auto val="1"/>
        <c:lblAlgn val="ctr"/>
        <c:lblOffset val="100"/>
        <c:noMultiLvlLbl val="0"/>
      </c:catAx>
      <c:valAx>
        <c:axId val="208120623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128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ЗЗСО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2020/2021 н.р.</c:v>
                </c:pt>
                <c:pt idx="1">
                  <c:v>2021/2022 н.р.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10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C9-4C8D-954F-896DE722EA20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Класів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2020/2021 н.р.</c:v>
                </c:pt>
                <c:pt idx="1">
                  <c:v>2021/2022 н.р.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>
                  <c:v>18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C9-4C8D-954F-896DE722EA20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Учнів</c:v>
                </c:pt>
              </c:strCache>
            </c:strRef>
          </c:tx>
          <c:spPr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2020/2021 н.р.</c:v>
                </c:pt>
                <c:pt idx="1">
                  <c:v>2021/2022 н.р.</c:v>
                </c:pt>
              </c:strCache>
            </c:strRef>
          </c:cat>
          <c:val>
            <c:numRef>
              <c:f>Лист1!$B$4:$C$4</c:f>
              <c:numCache>
                <c:formatCode>General</c:formatCode>
                <c:ptCount val="2"/>
                <c:pt idx="0">
                  <c:v>26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C9-4C8D-954F-896DE722EA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9180160"/>
        <c:axId val="249181696"/>
        <c:axId val="253928320"/>
      </c:bar3DChart>
      <c:catAx>
        <c:axId val="249180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49181696"/>
        <c:crosses val="autoZero"/>
        <c:auto val="1"/>
        <c:lblAlgn val="ctr"/>
        <c:lblOffset val="100"/>
        <c:noMultiLvlLbl val="0"/>
      </c:catAx>
      <c:valAx>
        <c:axId val="249181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49180160"/>
        <c:crosses val="autoZero"/>
        <c:crossBetween val="between"/>
      </c:valAx>
      <c:serAx>
        <c:axId val="253928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49181696"/>
        <c:crosses val="autoZero"/>
      </c:serAx>
    </c:plotArea>
    <c:legend>
      <c:legendPos val="r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Забезпечення безкоштовним</a:t>
            </a:r>
            <a:r>
              <a:rPr lang="ru-RU" baseline="0"/>
              <a:t> харчуванням</a:t>
            </a:r>
            <a:endParaRPr lang="ru-RU"/>
          </a:p>
        </c:rich>
      </c:tx>
      <c:overlay val="0"/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Аркуш4!$C$2</c:f>
              <c:strCache>
                <c:ptCount val="1"/>
                <c:pt idx="0">
                  <c:v>дітей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D91-471B-B063-9A3B0D286F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D91-471B-B063-9A3B0D286F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D91-471B-B063-9A3B0D286F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D91-471B-B063-9A3B0D286FC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Аркуш4!$B$3:$B$5</c:f>
              <c:strCache>
                <c:ptCount val="3"/>
                <c:pt idx="0">
                  <c:v>учні ЗЗСО 1-4 класів</c:v>
                </c:pt>
                <c:pt idx="1">
                  <c:v>учні ЗЗСО 5-11 класів з числа пільгового контингенту</c:v>
                </c:pt>
                <c:pt idx="2">
                  <c:v>вихованці ЗДО</c:v>
                </c:pt>
              </c:strCache>
            </c:strRef>
          </c:cat>
          <c:val>
            <c:numRef>
              <c:f>Аркуш4!$C$3:$C$5</c:f>
              <c:numCache>
                <c:formatCode>General</c:formatCode>
                <c:ptCount val="3"/>
                <c:pt idx="0">
                  <c:v>4660</c:v>
                </c:pt>
                <c:pt idx="1">
                  <c:v>170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CC-4E95-9623-3A9EAE145C0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1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C5F75-D904-4AFF-B944-1F889C209724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13A76-6D9C-43DC-8E08-4762E36102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485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3D25E-45AE-410B-A7C5-64AF4D108A3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631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місце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0070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/>
              <a:t>ввв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61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місце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7416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місце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98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місце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3468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місце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82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місце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008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місце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1158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місце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19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 місце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6FA02-5DC4-4B63-9A76-6CE5B41C7D63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728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8587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087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4004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9405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60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9084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7562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086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3552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1648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1892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3476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5554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153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2627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5317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8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8D615-060A-456E-95C4-1FA79BD2FA02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32ED-E02B-411C-A996-084BFB002B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9"/>
            <a:ext cx="9143999" cy="6854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94AC259-EBD3-4477-8ED1-9C4E8D32F78F}" type="datetimeFigureOut">
              <a:rPr lang="uk-UA" smtClean="0"/>
              <a:t>28.08.2022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EC5914-7909-4F33-B6F9-9793B2C477A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33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548523"/>
            <a:ext cx="7776864" cy="252570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uk-UA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ОСВІТА, ОСВІТЯНИ – </a:t>
            </a:r>
            <a:br>
              <a:rPr lang="uk-UA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НЕЗЛАМНІ У ВІЙНІ!</a:t>
            </a:r>
            <a:endParaRPr lang="x-none" sz="5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FCBDBA-B7FC-4CA7-BDA6-6E5F799A7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" y="150072"/>
            <a:ext cx="7448550" cy="2057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1F2AC7-D1A9-463D-8D10-71E7549E0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" y="4336815"/>
            <a:ext cx="9144000" cy="25257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51F955-46D0-4582-BA7D-23BAEFBEA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52" y="11868"/>
            <a:ext cx="1256892" cy="12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«Учитель року – 2022»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511256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uk-UA" sz="2800" b="1" i="1" dirty="0"/>
              <a:t>Учасники обласного туру: </a:t>
            </a:r>
          </a:p>
          <a:p>
            <a:pPr lvl="0"/>
            <a:r>
              <a:rPr lang="uk-UA" sz="2400" b="1" i="1" dirty="0"/>
              <a:t>номінація «Інформатика»</a:t>
            </a:r>
            <a:r>
              <a:rPr lang="uk-UA" sz="2400" i="1" dirty="0"/>
              <a:t> </a:t>
            </a:r>
          </a:p>
          <a:p>
            <a:pPr marL="363538" lvl="0" indent="0">
              <a:buNone/>
            </a:pPr>
            <a:r>
              <a:rPr lang="uk-UA" sz="2400" i="1" dirty="0"/>
              <a:t>– </a:t>
            </a:r>
            <a:r>
              <a:rPr lang="uk-UA" sz="2400" b="1" i="1" dirty="0"/>
              <a:t>Діброва Дмитро Вікторович (</a:t>
            </a:r>
            <a:r>
              <a:rPr lang="uk-UA" sz="2400" i="1" dirty="0"/>
              <a:t>КЗ «</a:t>
            </a:r>
            <a:r>
              <a:rPr lang="uk-UA" sz="2400" i="1" dirty="0" err="1"/>
              <a:t>Слатинський</a:t>
            </a:r>
            <a:r>
              <a:rPr lang="uk-UA" sz="2400" i="1" dirty="0"/>
              <a:t> ліцей») -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увійшов до 15 кращих вчителів області;</a:t>
            </a:r>
            <a:r>
              <a:rPr lang="uk-UA" sz="2400" i="1" dirty="0"/>
              <a:t> </a:t>
            </a:r>
          </a:p>
          <a:p>
            <a:pPr marL="363538" lvl="0" indent="0">
              <a:buNone/>
            </a:pPr>
            <a:r>
              <a:rPr lang="uk-UA" sz="2300" i="1" dirty="0"/>
              <a:t>– </a:t>
            </a:r>
            <a:r>
              <a:rPr lang="uk-UA" sz="2300" i="1" dirty="0" err="1"/>
              <a:t>Фолуніна</a:t>
            </a:r>
            <a:r>
              <a:rPr lang="uk-UA" sz="2300" i="1" dirty="0"/>
              <a:t> Майя Миколаївна (КЗ «Дергачівський ліцей № 2»);</a:t>
            </a:r>
          </a:p>
          <a:p>
            <a:pPr marL="363538" lvl="0" indent="0">
              <a:buNone/>
            </a:pPr>
            <a:r>
              <a:rPr lang="uk-UA" sz="2300" i="1" dirty="0"/>
              <a:t>-  Якубовська Наталія Володимирівна</a:t>
            </a:r>
          </a:p>
          <a:p>
            <a:pPr marL="363538" lvl="0" indent="0">
              <a:buNone/>
            </a:pPr>
            <a:r>
              <a:rPr lang="uk-UA" sz="2300" i="1" dirty="0"/>
              <a:t> (КЗ «</a:t>
            </a:r>
            <a:r>
              <a:rPr lang="uk-UA" sz="2300" i="1" dirty="0" err="1"/>
              <a:t>Великопроходівський</a:t>
            </a:r>
            <a:r>
              <a:rPr lang="uk-UA" sz="2300" i="1" dirty="0"/>
              <a:t> ліцей»)</a:t>
            </a:r>
          </a:p>
          <a:p>
            <a:pPr marL="363538" lvl="0" indent="0">
              <a:buNone/>
            </a:pPr>
            <a:endParaRPr lang="uk-UA" sz="2300" dirty="0"/>
          </a:p>
          <a:p>
            <a:pPr lvl="0"/>
            <a:r>
              <a:rPr lang="uk-UA" sz="2400" b="1" i="1" dirty="0"/>
              <a:t>номінація «Біологія» </a:t>
            </a:r>
          </a:p>
          <a:p>
            <a:pPr marL="363538" lvl="0" indent="0">
              <a:buNone/>
            </a:pPr>
            <a:r>
              <a:rPr lang="uk-UA" sz="2300" i="1" dirty="0"/>
              <a:t>– </a:t>
            </a:r>
            <a:r>
              <a:rPr lang="uk-UA" sz="2300" i="1" dirty="0" err="1"/>
              <a:t>Хмелівська</a:t>
            </a:r>
            <a:r>
              <a:rPr lang="uk-UA" sz="2300" i="1" dirty="0"/>
              <a:t> Наталія Василівна (КЗ «</a:t>
            </a:r>
            <a:r>
              <a:rPr lang="uk-UA" sz="2300" i="1" dirty="0" err="1"/>
              <a:t>Русько</a:t>
            </a:r>
            <a:r>
              <a:rPr lang="uk-UA" sz="2300" i="1" dirty="0"/>
              <a:t>-Лозівський ліцей»);</a:t>
            </a:r>
          </a:p>
          <a:p>
            <a:pPr marL="363538" lvl="0" indent="0">
              <a:buNone/>
            </a:pPr>
            <a:r>
              <a:rPr lang="uk-UA" sz="2300" i="1" dirty="0"/>
              <a:t>– Яковенко Лариса Іванівна (КЗ «</a:t>
            </a:r>
            <a:r>
              <a:rPr lang="uk-UA" sz="2300" i="1" dirty="0" err="1"/>
              <a:t>Великопроходівський</a:t>
            </a:r>
            <a:r>
              <a:rPr lang="uk-UA" sz="2300" i="1" dirty="0"/>
              <a:t> ліцей»)</a:t>
            </a:r>
          </a:p>
          <a:p>
            <a:pPr marL="363538" lv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77542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" y="121532"/>
            <a:ext cx="8229600" cy="859196"/>
          </a:xfrm>
        </p:spPr>
        <p:txBody>
          <a:bodyPr>
            <a:normAutofit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</a:t>
            </a:r>
            <a:r>
              <a:rPr lang="uk-UA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Дошкілля</a:t>
            </a:r>
            <a:endParaRPr lang="uk-UA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978C65-7D29-4C29-B2C7-0C63AEB01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62" y="4024987"/>
            <a:ext cx="3898775" cy="2968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E883AB-BD3C-40E3-91A7-4204AF6D0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3" y="930424"/>
            <a:ext cx="4692042" cy="47525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41FCF7-856F-42EA-82BE-69CA8F1C6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66" y="943182"/>
            <a:ext cx="3174843" cy="30723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A78C48-825D-4056-B178-68EED6267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" y="4581127"/>
            <a:ext cx="4692042" cy="25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122096" cy="7200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Початкова освіта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F29D78-6733-4E63-9AFD-89BC3A311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5" y="1051921"/>
            <a:ext cx="3419746" cy="28584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A19A8-3EE0-4768-B91E-62700F646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" y="3954960"/>
            <a:ext cx="5059994" cy="29030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C54CF3-FE5F-4D07-A383-1D7EA1627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9" y="1050578"/>
            <a:ext cx="5084057" cy="28597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02BD4F-B992-4DC4-9044-25AED2794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5" y="3961367"/>
            <a:ext cx="3522598" cy="290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1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14400" y="188640"/>
            <a:ext cx="8229600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Початкова освіта</a:t>
            </a:r>
            <a:endParaRPr lang="uk-UA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288" t="5298" r="30282" b="15217"/>
          <a:stretch/>
        </p:blipFill>
        <p:spPr>
          <a:xfrm>
            <a:off x="0" y="0"/>
            <a:ext cx="1683568" cy="21489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F6416-F52D-49E5-8C90-DBE9D440AE8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30943" y="1087243"/>
            <a:ext cx="7699300" cy="56050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6EAB48-45EB-4E6D-867B-8773D0B0A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985596"/>
            <a:ext cx="3563888" cy="18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04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99" y="412279"/>
            <a:ext cx="7635073" cy="625125"/>
          </a:xfrm>
        </p:spPr>
        <p:txBody>
          <a:bodyPr>
            <a:noAutofit/>
          </a:bodyPr>
          <a:lstStyle/>
          <a:p>
            <a:r>
              <a:rPr lang="uk-UA" sz="2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Підвищення фахової майстерності вчителів НУШ та фахівців, які працюватимуть у 5 класах за новим Державним стандартом базової середньої освіти</a:t>
            </a: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6" y="4030596"/>
            <a:ext cx="4721721" cy="186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40" y="1603222"/>
            <a:ext cx="3823433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30" y="1536558"/>
            <a:ext cx="3686311" cy="2226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821" y="4593993"/>
            <a:ext cx="4010852" cy="1833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353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7" y="285100"/>
            <a:ext cx="8229600" cy="30149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8" y="3300043"/>
            <a:ext cx="3843250" cy="3638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77412"/>
            <a:ext cx="3392266" cy="339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2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604" y="35101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Дистанційне навчання</a:t>
            </a: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43000" y="1216978"/>
            <a:ext cx="4394066" cy="2299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114" y="4312978"/>
            <a:ext cx="4058581" cy="2299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853" y="3071813"/>
            <a:ext cx="2279837" cy="100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61" y="4312978"/>
            <a:ext cx="1800000" cy="18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516539"/>
            <a:ext cx="2102748" cy="3096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3664"/>
            <a:ext cx="3021429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55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10412"/>
            <a:ext cx="7283152" cy="398307"/>
          </a:xfrm>
        </p:spPr>
        <p:txBody>
          <a:bodyPr>
            <a:noAutofit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Засоби організації дистанційного навчання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02" r="24179"/>
          <a:stretch/>
        </p:blipFill>
        <p:spPr>
          <a:xfrm>
            <a:off x="3892628" y="1553261"/>
            <a:ext cx="2232248" cy="2089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37" y="3518828"/>
            <a:ext cx="3254698" cy="1831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564" t="17372" r="15018" b="21442"/>
          <a:stretch/>
        </p:blipFill>
        <p:spPr>
          <a:xfrm>
            <a:off x="3372922" y="3642659"/>
            <a:ext cx="2952328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8" y="4982714"/>
            <a:ext cx="1542630" cy="15426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9712" r="21149"/>
          <a:stretch/>
        </p:blipFill>
        <p:spPr>
          <a:xfrm>
            <a:off x="3876978" y="5280645"/>
            <a:ext cx="1944216" cy="15773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08" y="4401344"/>
            <a:ext cx="2124000" cy="21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0" y="1382421"/>
            <a:ext cx="3294008" cy="24705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15" y="1382421"/>
            <a:ext cx="2264885" cy="30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7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019" y="260648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Стратегії розвитку закладів загальної середньої та дошкільної освіти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13776" r="2701" b="23226"/>
          <a:stretch/>
        </p:blipFill>
        <p:spPr>
          <a:xfrm rot="16200000">
            <a:off x="2062350" y="1024442"/>
            <a:ext cx="5019300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04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Медалісти – 2022 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4" y="1196752"/>
            <a:ext cx="8838332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2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548522"/>
            <a:ext cx="8424936" cy="4040717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1126490" marR="1126490" indent="-6350" algn="ctr">
              <a:spcAft>
                <a:spcPts val="75"/>
              </a:spcAft>
            </a:pPr>
            <a:r>
              <a:rPr lang="uk-UA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Про підсумки розвитку</a:t>
            </a:r>
            <a:br>
              <a:rPr lang="uk-UA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дошкільної, загальної середньої, позашкільної освіти у 2021/2022 навчальному році </a:t>
            </a:r>
            <a:r>
              <a:rPr lang="x-none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x-none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uk-UA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та пріоритетні завдання на шляху впровадження</a:t>
            </a:r>
            <a:r>
              <a:rPr lang="uk-UA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Державного стандарту базової середньої освіти,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Концепції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Нової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в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умовах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воєнного стану</a:t>
            </a:r>
            <a:r>
              <a:rPr lang="ru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202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/202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навчальному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році</a:t>
            </a:r>
            <a: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x-none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FCBDBA-B7FC-4CA7-BDA6-6E5F799A7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" y="11868"/>
            <a:ext cx="7448550" cy="21956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1F2AC7-D1A9-463D-8D10-71E7549E0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" y="4332292"/>
            <a:ext cx="9144000" cy="25257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51F955-46D0-4582-BA7D-23BAEFBEA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52" y="11868"/>
            <a:ext cx="1256892" cy="12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31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Високий результати НМТ – </a:t>
            </a:r>
            <a:b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</a:br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від 190 до 200 балів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24" y="1844824"/>
            <a:ext cx="8180952" cy="4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36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Випускники, які набрали </a:t>
            </a:r>
            <a:b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200 балів під час складання НМТ</a:t>
            </a:r>
            <a:endParaRPr lang="en-US" dirty="0"/>
          </a:p>
        </p:txBody>
      </p:sp>
      <p:sp>
        <p:nvSpPr>
          <p:cNvPr id="3" name="Прямокутник 2"/>
          <p:cNvSpPr/>
          <p:nvPr/>
        </p:nvSpPr>
        <p:spPr>
          <a:xfrm>
            <a:off x="763666" y="1772816"/>
            <a:ext cx="8221510" cy="387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3600" b="1" i="1" dirty="0"/>
              <a:t>Вовченко Катерина</a:t>
            </a:r>
            <a:r>
              <a:rPr lang="uk-UA" sz="3600" i="1" dirty="0"/>
              <a:t>, випускниця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600" i="1" dirty="0"/>
              <a:t>КЗ «Дергачівський ліцей № 2» –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600" i="1" dirty="0"/>
              <a:t>історія України; 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3600" b="1" i="1" dirty="0" err="1"/>
              <a:t>Гайдаржи</a:t>
            </a:r>
            <a:r>
              <a:rPr lang="uk-UA" sz="3600" b="1" i="1" dirty="0"/>
              <a:t> Єлизавета</a:t>
            </a:r>
            <a:r>
              <a:rPr lang="uk-UA" sz="3600" i="1" dirty="0"/>
              <a:t>, випускниця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600" i="1" dirty="0"/>
              <a:t>КЗ «</a:t>
            </a:r>
            <a:r>
              <a:rPr lang="uk-UA" sz="3600" i="1" dirty="0" err="1"/>
              <a:t>Прудянський</a:t>
            </a:r>
            <a:r>
              <a:rPr lang="uk-UA" sz="3600" i="1" dirty="0"/>
              <a:t> ліцей» –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600" i="1" dirty="0"/>
              <a:t>історія України </a:t>
            </a:r>
          </a:p>
        </p:txBody>
      </p:sp>
    </p:spTree>
    <p:extLst>
      <p:ext uri="{BB962C8B-B14F-4D97-AF65-F5344CB8AC3E}">
        <p14:creationId xmlns:p14="http://schemas.microsoft.com/office/powerpoint/2010/main" val="4272833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20198" y="1076355"/>
            <a:ext cx="904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87266" y="1054272"/>
            <a:ext cx="904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88225" y="1015556"/>
            <a:ext cx="20900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</a:t>
            </a:r>
            <a:r>
              <a:rPr lang="ru-RU" sz="20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</a:t>
            </a:r>
            <a:r>
              <a:rPr lang="ru-RU" sz="20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0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фінальний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8997" y="4565065"/>
            <a:ext cx="2212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err="1" smtClean="0">
                <a:solidFill>
                  <a:srgbClr val="002060"/>
                </a:solidFill>
              </a:rPr>
              <a:t>Рильцева</a:t>
            </a:r>
            <a:r>
              <a:rPr lang="uk-UA" b="1" i="1" dirty="0" smtClean="0">
                <a:solidFill>
                  <a:srgbClr val="002060"/>
                </a:solidFill>
              </a:rPr>
              <a:t> Софія</a:t>
            </a:r>
            <a:endParaRPr lang="en-US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 №2», </a:t>
            </a:r>
            <a:r>
              <a:rPr lang="ru-RU" i="1" dirty="0" err="1">
                <a:solidFill>
                  <a:srgbClr val="002060"/>
                </a:solidFill>
              </a:rPr>
              <a:t>вихованка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Дергачівського</a:t>
            </a:r>
            <a:r>
              <a:rPr lang="ru-RU" i="1" dirty="0">
                <a:solidFill>
                  <a:srgbClr val="002060"/>
                </a:solidFill>
              </a:rPr>
              <a:t> БДЮТ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53233" y="4565065"/>
            <a:ext cx="21250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Ковальчук </a:t>
            </a:r>
            <a:r>
              <a:rPr lang="ru-RU" b="1" i="1" dirty="0" err="1">
                <a:solidFill>
                  <a:srgbClr val="002060"/>
                </a:solidFill>
              </a:rPr>
              <a:t>Діана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i="1" dirty="0">
                <a:solidFill>
                  <a:srgbClr val="002060"/>
                </a:solidFill>
              </a:rPr>
              <a:t>КЗ «Дергачівський ліцей №3»,</a:t>
            </a:r>
          </a:p>
          <a:p>
            <a:pPr algn="ctr"/>
            <a:r>
              <a:rPr lang="uk-UA" i="1" dirty="0">
                <a:solidFill>
                  <a:srgbClr val="002060"/>
                </a:solidFill>
              </a:rPr>
              <a:t>вихованка Дергачівського БДЮТ</a:t>
            </a:r>
          </a:p>
          <a:p>
            <a:pPr algn="ctr"/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34026" y="4565065"/>
            <a:ext cx="19966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Жовтобрюх Дар</a:t>
            </a:r>
            <a:r>
              <a:rPr lang="en-US" i="1" dirty="0" smtClean="0">
                <a:solidFill>
                  <a:srgbClr val="002060"/>
                </a:solidFill>
              </a:rPr>
              <a:t>’</a:t>
            </a:r>
            <a:r>
              <a:rPr lang="uk-UA" i="1" dirty="0">
                <a:solidFill>
                  <a:srgbClr val="002060"/>
                </a:solidFill>
              </a:rPr>
              <a:t>я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ліцей №2», вихованка Дергачівського БДЮТ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79" y="-46208"/>
            <a:ext cx="714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Переможці ІІ обласного етапу Всеукраїнського конкурсу-захисту науково-дослідницьких робіт  учнів-членів МАН України у 2022/2022 </a:t>
            </a:r>
            <a:r>
              <a:rPr lang="uk-UA" sz="2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н.р</a:t>
            </a:r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ru-RU" sz="2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5" y="1772816"/>
            <a:ext cx="1987016" cy="2649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424" y="1628799"/>
            <a:ext cx="2123813" cy="2793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40" y="2029515"/>
            <a:ext cx="1794492" cy="23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51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73246" y="968200"/>
            <a:ext cx="968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</a:t>
            </a:r>
            <a:r>
              <a:rPr lang="ru-RU" sz="20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63499" y="968201"/>
            <a:ext cx="968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53059" y="986176"/>
            <a:ext cx="1330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7575" y="4517605"/>
            <a:ext cx="22202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Онопрієнко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Аліна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ліцей №3», вихованка Дергачівського БДЮТ</a:t>
            </a:r>
            <a:endParaRPr lang="uk-UA" i="1" dirty="0">
              <a:solidFill>
                <a:srgbClr val="002060"/>
              </a:solidFill>
            </a:endParaRPr>
          </a:p>
          <a:p>
            <a:pPr algn="ctr"/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15646" y="4528280"/>
            <a:ext cx="22364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Оніщенко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Владіслав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ліцей №3», </a:t>
            </a:r>
            <a:r>
              <a:rPr lang="ru-RU" i="1" dirty="0" err="1" smtClean="0">
                <a:solidFill>
                  <a:srgbClr val="002060"/>
                </a:solidFill>
              </a:rPr>
              <a:t>вихованець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>
                <a:solidFill>
                  <a:srgbClr val="002060"/>
                </a:solidFill>
              </a:rPr>
              <a:t>Дергачівського БДЮТ</a:t>
            </a:r>
          </a:p>
          <a:p>
            <a:pPr algn="ctr"/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99251" y="4611704"/>
            <a:ext cx="2236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Вовченко Катерина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 №3», </a:t>
            </a:r>
            <a:r>
              <a:rPr lang="ru-RU" i="1" dirty="0" err="1">
                <a:solidFill>
                  <a:srgbClr val="002060"/>
                </a:solidFill>
              </a:rPr>
              <a:t>вихованка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Дергачівського</a:t>
            </a:r>
            <a:r>
              <a:rPr lang="ru-RU" i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i="1" dirty="0">
                <a:solidFill>
                  <a:srgbClr val="002060"/>
                </a:solidFill>
              </a:rPr>
              <a:t>БДЮТ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1679" y="-46208"/>
            <a:ext cx="714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Переможці ІІ обласного етапу Всеукраїнського конкурсу-захисту науково-дослідницьких робіт  учнів-членів МАН України у 2021/2022 </a:t>
            </a:r>
            <a:r>
              <a:rPr lang="uk-UA" sz="2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н.р</a:t>
            </a:r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ru-RU" sz="2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44" y="1548873"/>
            <a:ext cx="2485171" cy="27545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48" y="1661036"/>
            <a:ext cx="1987691" cy="2642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5" y="1772816"/>
            <a:ext cx="2377005" cy="265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67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73246" y="968200"/>
            <a:ext cx="1032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</a:t>
            </a:r>
            <a:r>
              <a:rPr lang="ru-RU" sz="20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7236296" y="1514523"/>
            <a:ext cx="12344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35896" y="4517605"/>
            <a:ext cx="2520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 err="1">
                <a:solidFill>
                  <a:srgbClr val="002060"/>
                </a:solidFill>
              </a:rPr>
              <a:t>Розумієнко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Кирил</a:t>
            </a:r>
            <a:r>
              <a:rPr lang="ru-RU" b="1" i="1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i="1" dirty="0">
                <a:solidFill>
                  <a:srgbClr val="002060"/>
                </a:solidFill>
              </a:rPr>
              <a:t>КЗ «</a:t>
            </a:r>
            <a:r>
              <a:rPr lang="ru-RU" i="1" dirty="0" err="1">
                <a:solidFill>
                  <a:srgbClr val="002060"/>
                </a:solidFill>
              </a:rPr>
              <a:t>Цупівська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гімназія</a:t>
            </a:r>
            <a:r>
              <a:rPr lang="ru-RU" i="1" dirty="0">
                <a:solidFill>
                  <a:srgbClr val="002060"/>
                </a:solidFill>
              </a:rPr>
              <a:t>», вихованка Дергачівського БДЮТ</a:t>
            </a:r>
            <a:endParaRPr lang="uk-UA" i="1" dirty="0">
              <a:solidFill>
                <a:srgbClr val="002060"/>
              </a:solidFill>
            </a:endParaRPr>
          </a:p>
          <a:p>
            <a:pPr algn="ctr"/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56176" y="4528280"/>
            <a:ext cx="2580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КЗ «</a:t>
            </a:r>
            <a:r>
              <a:rPr lang="ru-RU" i="1" dirty="0" err="1">
                <a:solidFill>
                  <a:srgbClr val="002060"/>
                </a:solidFill>
              </a:rPr>
              <a:t>Козачолопанський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», вихованка Дергачівського БДЮТ</a:t>
            </a:r>
          </a:p>
          <a:p>
            <a:pPr algn="ctr"/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9633" y="-46208"/>
            <a:ext cx="74767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Переможці ІІ обласного етапу Всеукраїнського конкурсу-захисту науково-дослідницьких робіт  учнів-членів МАН України у 2021/2022 </a:t>
            </a:r>
            <a:r>
              <a:rPr lang="uk-UA" sz="2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н.р</a:t>
            </a:r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ru-RU" sz="2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ru-RU" sz="2000" b="1" i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000" b="1" i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ІІІ </a:t>
            </a:r>
            <a:r>
              <a:rPr lang="ru-RU" sz="2000" b="1" i="1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місце</a:t>
            </a:r>
            <a:endParaRPr lang="ru-RU" sz="2000" b="1" i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uk-UA" sz="2000" b="1" i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10B0DB-5829-4DDC-AB6D-FDB1719101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5"/>
            <a:ext cx="2119630" cy="2744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A839C-AB48-454D-9D5E-918FEFF20471}"/>
              </a:ext>
            </a:extLst>
          </p:cNvPr>
          <p:cNvSpPr txBox="1"/>
          <p:nvPr/>
        </p:nvSpPr>
        <p:spPr>
          <a:xfrm rot="10800000" flipV="1">
            <a:off x="395536" y="4818494"/>
            <a:ext cx="2388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2060"/>
                </a:solidFill>
              </a:rPr>
              <a:t>Іванченко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Микита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i="1" dirty="0">
                <a:solidFill>
                  <a:srgbClr val="002060"/>
                </a:solidFill>
              </a:rPr>
              <a:t>КЗ «</a:t>
            </a:r>
            <a:r>
              <a:rPr lang="ru-RU" i="1" dirty="0" err="1">
                <a:solidFill>
                  <a:srgbClr val="002060"/>
                </a:solidFill>
              </a:rPr>
              <a:t>Дергачівський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 №2», </a:t>
            </a:r>
            <a:r>
              <a:rPr lang="ru-RU" i="1" dirty="0" err="1">
                <a:solidFill>
                  <a:srgbClr val="002060"/>
                </a:solidFill>
              </a:rPr>
              <a:t>вихованець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Дергачівського</a:t>
            </a:r>
            <a:r>
              <a:rPr lang="ru-RU" i="1" dirty="0">
                <a:solidFill>
                  <a:srgbClr val="002060"/>
                </a:solidFill>
              </a:rPr>
              <a:t> БДЮТ</a:t>
            </a: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93F3D6-82D4-4B0A-90FA-07EC388879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806647"/>
            <a:ext cx="2254610" cy="274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45" y="2190216"/>
            <a:ext cx="1644143" cy="21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17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62619" y="1189400"/>
            <a:ext cx="968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</a:t>
            </a:r>
            <a:r>
              <a:rPr lang="ru-RU" sz="20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95558" y="1189400"/>
            <a:ext cx="968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53059" y="986176"/>
            <a:ext cx="1330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</a:t>
            </a:r>
            <a:r>
              <a:rPr lang="ru-RU" sz="20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7575" y="4517605"/>
            <a:ext cx="21482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Вовченко </a:t>
            </a:r>
            <a:r>
              <a:rPr lang="ru-RU" i="1" dirty="0" smtClean="0">
                <a:solidFill>
                  <a:srgbClr val="002060"/>
                </a:solidFill>
              </a:rPr>
              <a:t>Катерина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№2</a:t>
            </a:r>
            <a:r>
              <a:rPr lang="ru-RU" i="1" dirty="0">
                <a:solidFill>
                  <a:srgbClr val="002060"/>
                </a:solidFill>
              </a:rPr>
              <a:t>», вихованка Дергачівського БДЮТ</a:t>
            </a:r>
            <a:endParaRPr lang="uk-UA" i="1" dirty="0">
              <a:solidFill>
                <a:srgbClr val="002060"/>
              </a:solidFill>
            </a:endParaRPr>
          </a:p>
          <a:p>
            <a:pPr algn="ctr"/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15646" y="4528280"/>
            <a:ext cx="2128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Путятіна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Еліна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</a:t>
            </a:r>
            <a:r>
              <a:rPr lang="ru-RU" i="1" dirty="0" err="1">
                <a:solidFill>
                  <a:srgbClr val="002060"/>
                </a:solidFill>
              </a:rPr>
              <a:t>Ветеринарний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», вихованка Дергачівського БДЮТ</a:t>
            </a:r>
          </a:p>
          <a:p>
            <a:pPr algn="ctr"/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99251" y="4611704"/>
            <a:ext cx="2236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Бондар </a:t>
            </a:r>
            <a:r>
              <a:rPr lang="ru-RU" i="1" dirty="0" err="1" smtClean="0">
                <a:solidFill>
                  <a:srgbClr val="002060"/>
                </a:solidFill>
              </a:rPr>
              <a:t>Анастасія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 №3», </a:t>
            </a:r>
            <a:r>
              <a:rPr lang="ru-RU" i="1" dirty="0" err="1">
                <a:solidFill>
                  <a:srgbClr val="002060"/>
                </a:solidFill>
              </a:rPr>
              <a:t>вихованка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Дергачівського</a:t>
            </a:r>
            <a:r>
              <a:rPr lang="ru-RU" i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i="1" dirty="0">
                <a:solidFill>
                  <a:srgbClr val="002060"/>
                </a:solidFill>
              </a:rPr>
              <a:t>БДЮТ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1679" y="-46208"/>
            <a:ext cx="714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Переможці ІІ обласного етапу Всеукраїнського конкурсу-захисту науково-дослідницьких робіт  учнів-членів МАН України у 2021/2022 </a:t>
            </a:r>
            <a:r>
              <a:rPr lang="uk-UA" sz="2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н.р</a:t>
            </a:r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ru-RU" sz="2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5" y="1661036"/>
            <a:ext cx="1987691" cy="2642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46" y="1661036"/>
            <a:ext cx="2307790" cy="27116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9" y="1464111"/>
            <a:ext cx="1966109" cy="29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2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45153" y="1464111"/>
            <a:ext cx="22508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ru-RU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української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літератури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9145" y="1467068"/>
            <a:ext cx="1204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ru-RU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екології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52287" y="1473289"/>
            <a:ext cx="1330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ru-RU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біології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4799" y="5229200"/>
            <a:ext cx="2148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Гайдаржи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Єлизавета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«</a:t>
            </a:r>
            <a:r>
              <a:rPr lang="ru-RU" i="1" dirty="0" err="1" smtClean="0">
                <a:solidFill>
                  <a:srgbClr val="002060"/>
                </a:solidFill>
              </a:rPr>
              <a:t>Прудянський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ліцей</a:t>
            </a:r>
            <a:r>
              <a:rPr lang="ru-RU" i="1" dirty="0" smtClean="0">
                <a:solidFill>
                  <a:srgbClr val="002060"/>
                </a:solidFill>
              </a:rPr>
              <a:t>», 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23628" y="5298400"/>
            <a:ext cx="212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Руденко </a:t>
            </a:r>
            <a:r>
              <a:rPr lang="ru-RU" i="1" dirty="0" err="1" smtClean="0">
                <a:solidFill>
                  <a:srgbClr val="002060"/>
                </a:solidFill>
              </a:rPr>
              <a:t>Аліна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КЗ«Козачолопанський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ліцей</a:t>
            </a:r>
            <a:r>
              <a:rPr lang="ru-RU" i="1" dirty="0" smtClean="0">
                <a:solidFill>
                  <a:srgbClr val="002060"/>
                </a:solidFill>
              </a:rPr>
              <a:t>»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99251" y="5229200"/>
            <a:ext cx="2236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Ткачов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Євгеній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№2»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79" y="-46208"/>
            <a:ext cx="714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Переможці  обласного етапу Всеукраїнських учнівських олімпіад з навчальних предметів </a:t>
            </a:r>
          </a:p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2021/2022 </a:t>
            </a:r>
            <a:r>
              <a:rPr lang="uk-UA" sz="2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н.р</a:t>
            </a:r>
            <a:r>
              <a:rPr lang="uk-UA" sz="24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2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52" y="2349883"/>
            <a:ext cx="1995686" cy="26609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94" y="2367175"/>
            <a:ext cx="2536490" cy="2676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0" y="2445464"/>
            <a:ext cx="180091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70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91680" y="188640"/>
            <a:ext cx="7144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Переможці  обласного етапу Всеукраїнських учнівських олімпіад з навчальних предметів </a:t>
            </a:r>
          </a:p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у 2021/2022 </a:t>
            </a:r>
            <a:r>
              <a:rPr lang="uk-UA" sz="2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н.р</a:t>
            </a:r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ru-RU" sz="2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D6D85-B640-4D3A-84C0-8107EC63D91A}"/>
              </a:ext>
            </a:extLst>
          </p:cNvPr>
          <p:cNvSpPr txBox="1"/>
          <p:nvPr/>
        </p:nvSpPr>
        <p:spPr>
          <a:xfrm>
            <a:off x="827584" y="1412777"/>
            <a:ext cx="7704856" cy="5381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985" indent="353060">
              <a:lnSpc>
                <a:spcPct val="111000"/>
              </a:lnSpc>
              <a:spcAft>
                <a:spcPts val="0"/>
              </a:spcAf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 призових </a:t>
            </a:r>
            <a:r>
              <a:rPr lang="uk-UA" sz="2400" b="1" i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місць із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</a:t>
            </a:r>
            <a:r>
              <a:rPr lang="uk-UA" sz="2400" b="1" i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навчальних предметів</a:t>
            </a:r>
          </a:p>
          <a:p>
            <a:pPr marR="6985" indent="353060">
              <a:lnSpc>
                <a:spcPct val="111000"/>
              </a:lnSpc>
              <a:spcAft>
                <a:spcPts val="0"/>
              </a:spcAft>
            </a:pPr>
            <a:endParaRPr lang="uk-UA" sz="1400" b="1" i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985" indent="353060">
              <a:lnSpc>
                <a:spcPct val="111000"/>
              </a:lnSpc>
              <a:spcAft>
                <a:spcPts val="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-ІІ місце з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географії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(КЗ «Дергачівський ліцей № 2»);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985" indent="353060">
              <a:lnSpc>
                <a:spcPct val="111000"/>
              </a:lnSpc>
              <a:spcAft>
                <a:spcPts val="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ІІ і ІІІ місця з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біології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(КЗ «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Русько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-Лозівський ліцей», КЗ «Дергачівський ліцей № 2»);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985" indent="-342900">
              <a:lnSpc>
                <a:spcPct val="111000"/>
              </a:lnSpc>
              <a:spcAft>
                <a:spcPts val="0"/>
              </a:spcAft>
              <a:buFontTx/>
              <a:buChar char="-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 і ІІІ місця з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екології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(КЗ «Дергачівський ліцей </a:t>
            </a:r>
          </a:p>
          <a:p>
            <a:pPr marR="6985">
              <a:lnSpc>
                <a:spcPct val="111000"/>
              </a:lnSpc>
              <a:spcAft>
                <a:spcPts val="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№ 3», КЗ «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Козачолопанський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ліцей»);</a:t>
            </a:r>
          </a:p>
          <a:p>
            <a:pPr marR="6985">
              <a:lnSpc>
                <a:spcPct val="111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ІІІ місце з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 мови та літератури </a:t>
            </a:r>
          </a:p>
          <a:p>
            <a:pPr marR="6985">
              <a:lnSpc>
                <a:spcPct val="111000"/>
              </a:lnSpc>
              <a:spcAft>
                <a:spcPts val="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(КЗ «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Прудянський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ліцей»);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985" indent="-342900">
              <a:lnSpc>
                <a:spcPct val="111000"/>
              </a:lnSpc>
              <a:spcAft>
                <a:spcPts val="0"/>
              </a:spcAft>
              <a:buFontTx/>
              <a:buChar char="-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ІІІ місце з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математики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(КЗ «Дергачівський ліцей </a:t>
            </a:r>
          </a:p>
          <a:p>
            <a:pPr marR="6985">
              <a:lnSpc>
                <a:spcPct val="111000"/>
              </a:lnSpc>
              <a:spcAft>
                <a:spcPts val="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№ 2»);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985" indent="10795">
              <a:lnSpc>
                <a:spcPct val="111000"/>
              </a:lnSpc>
              <a:spcAft>
                <a:spcPts val="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ІІІ місце з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хімії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(КЗ «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Русько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-Лозівський ліцей»);</a:t>
            </a:r>
            <a:endParaRPr lang="ru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ІІІ місце з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історії </a:t>
            </a: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(КЗ «Ветеринарний ліцей»)</a:t>
            </a:r>
            <a:endParaRPr lang="ru-UA" sz="2400" dirty="0"/>
          </a:p>
        </p:txBody>
      </p:sp>
    </p:spTree>
    <p:extLst>
      <p:ext uri="{BB962C8B-B14F-4D97-AF65-F5344CB8AC3E}">
        <p14:creationId xmlns:p14="http://schemas.microsoft.com/office/powerpoint/2010/main" val="1064464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81137" y="1464111"/>
            <a:ext cx="13789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ru-RU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географії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1467068"/>
            <a:ext cx="1162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ru-RU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біології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52287" y="1473289"/>
            <a:ext cx="1330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ru-RU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екології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4799" y="5229200"/>
            <a:ext cx="2148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Малець</a:t>
            </a:r>
            <a:r>
              <a:rPr lang="ru-RU" i="1" dirty="0" smtClean="0">
                <a:solidFill>
                  <a:srgbClr val="002060"/>
                </a:solidFill>
              </a:rPr>
              <a:t> Анна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№2</a:t>
            </a:r>
            <a:r>
              <a:rPr lang="ru-RU" i="1" dirty="0">
                <a:solidFill>
                  <a:srgbClr val="002060"/>
                </a:solidFill>
              </a:rPr>
              <a:t>», 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27505" y="5229200"/>
            <a:ext cx="212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Рєпіна</a:t>
            </a:r>
            <a:r>
              <a:rPr lang="ru-RU" i="1" dirty="0" smtClean="0">
                <a:solidFill>
                  <a:srgbClr val="002060"/>
                </a:solidFill>
              </a:rPr>
              <a:t> Оксана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«</a:t>
            </a:r>
            <a:r>
              <a:rPr lang="ru-RU" i="1" dirty="0" err="1" smtClean="0">
                <a:solidFill>
                  <a:srgbClr val="002060"/>
                </a:solidFill>
              </a:rPr>
              <a:t>Русько</a:t>
            </a:r>
            <a:r>
              <a:rPr lang="ru-RU" i="1" dirty="0" smtClean="0">
                <a:solidFill>
                  <a:srgbClr val="002060"/>
                </a:solidFill>
              </a:rPr>
              <a:t>-</a:t>
            </a:r>
          </a:p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Лозівський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 smtClean="0">
                <a:solidFill>
                  <a:srgbClr val="002060"/>
                </a:solidFill>
              </a:rPr>
              <a:t>»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99251" y="5229200"/>
            <a:ext cx="2236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Ковальчук </a:t>
            </a:r>
            <a:r>
              <a:rPr lang="ru-RU" i="1" dirty="0" err="1" smtClean="0">
                <a:solidFill>
                  <a:srgbClr val="002060"/>
                </a:solidFill>
              </a:rPr>
              <a:t>Діана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 №3</a:t>
            </a:r>
            <a:r>
              <a:rPr lang="ru-RU" i="1" dirty="0" smtClean="0">
                <a:solidFill>
                  <a:srgbClr val="002060"/>
                </a:solidFill>
              </a:rPr>
              <a:t>»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79" y="-46208"/>
            <a:ext cx="714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Переможці  обласного етапу Всеукраїнських учнівських олімпіад з навчальних предметів </a:t>
            </a:r>
          </a:p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2021/2022 </a:t>
            </a:r>
            <a:r>
              <a:rPr lang="uk-UA" sz="2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н.р</a:t>
            </a:r>
            <a:r>
              <a:rPr lang="uk-UA" sz="24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2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7" y="2448272"/>
            <a:ext cx="1848883" cy="2780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35" y="2418935"/>
            <a:ext cx="2051817" cy="27909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47" y="2487900"/>
            <a:ext cx="2015491" cy="26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26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18996" y="1464111"/>
            <a:ext cx="11031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ru-RU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історії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04777" y="1467068"/>
            <a:ext cx="1032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ru-RU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хімії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42083" y="1496079"/>
            <a:ext cx="1912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ІІІ </a:t>
            </a:r>
            <a:r>
              <a:rPr lang="ru-RU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endParaRPr lang="ru-RU" sz="20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математики</a:t>
            </a:r>
            <a:endParaRPr lang="uk-UA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4799" y="5229200"/>
            <a:ext cx="2148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Шеханіна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Анастасія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«</a:t>
            </a:r>
            <a:r>
              <a:rPr lang="ru-RU" i="1" dirty="0" err="1" smtClean="0">
                <a:solidFill>
                  <a:srgbClr val="002060"/>
                </a:solidFill>
              </a:rPr>
              <a:t>Ветеринарний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ліцей</a:t>
            </a:r>
            <a:r>
              <a:rPr lang="ru-RU" i="1" dirty="0" smtClean="0">
                <a:solidFill>
                  <a:srgbClr val="002060"/>
                </a:solidFill>
              </a:rPr>
              <a:t>», 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27505" y="5229200"/>
            <a:ext cx="212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</a:rPr>
              <a:t>Рєпіна</a:t>
            </a:r>
            <a:r>
              <a:rPr lang="ru-RU" i="1" dirty="0" smtClean="0">
                <a:solidFill>
                  <a:srgbClr val="002060"/>
                </a:solidFill>
              </a:rPr>
              <a:t> Оксана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«</a:t>
            </a:r>
            <a:r>
              <a:rPr lang="ru-RU" i="1" dirty="0" err="1" smtClean="0">
                <a:solidFill>
                  <a:srgbClr val="002060"/>
                </a:solidFill>
              </a:rPr>
              <a:t>Русько-Лозівський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</a:rPr>
              <a:t>ліцей</a:t>
            </a:r>
            <a:r>
              <a:rPr lang="ru-RU" i="1" dirty="0" smtClean="0">
                <a:solidFill>
                  <a:srgbClr val="002060"/>
                </a:solidFill>
              </a:rPr>
              <a:t>»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99251" y="5229200"/>
            <a:ext cx="2236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Гончарук </a:t>
            </a:r>
            <a:r>
              <a:rPr lang="ru-RU" i="1" dirty="0" err="1" smtClean="0">
                <a:solidFill>
                  <a:srgbClr val="002060"/>
                </a:solidFill>
              </a:rPr>
              <a:t>Олексій</a:t>
            </a:r>
            <a:endParaRPr lang="ru-RU" i="1" dirty="0" smtClean="0">
              <a:solidFill>
                <a:srgbClr val="002060"/>
              </a:solidFill>
            </a:endParaRP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КЗ </a:t>
            </a:r>
            <a:r>
              <a:rPr lang="ru-RU" i="1" dirty="0">
                <a:solidFill>
                  <a:srgbClr val="002060"/>
                </a:solidFill>
              </a:rPr>
              <a:t>«Дергачівський </a:t>
            </a:r>
            <a:r>
              <a:rPr lang="ru-RU" i="1" dirty="0" err="1">
                <a:solidFill>
                  <a:srgbClr val="002060"/>
                </a:solidFill>
              </a:rPr>
              <a:t>ліцей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№2»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1679" y="-46208"/>
            <a:ext cx="714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Переможці  обласного етапу Всеукраїнських учнівських олімпіад з навчальних предметів </a:t>
            </a:r>
          </a:p>
          <a:p>
            <a:pPr algn="ctr"/>
            <a:r>
              <a:rPr lang="uk-UA" sz="2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 2021/2022 </a:t>
            </a:r>
            <a:r>
              <a:rPr lang="uk-UA" sz="2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н.р</a:t>
            </a:r>
            <a:r>
              <a:rPr lang="uk-UA" sz="24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RU" sz="2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23" y="2354381"/>
            <a:ext cx="2079814" cy="27615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5" y="2274130"/>
            <a:ext cx="2139702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74" y="2274130"/>
            <a:ext cx="209735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1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Місце для вмісту 6"/>
          <p:cNvGraphicFramePr>
            <a:graphicFrameLocks noGrp="1"/>
          </p:cNvGraphicFramePr>
          <p:nvPr>
            <p:ph sz="half" idx="2"/>
          </p:nvPr>
        </p:nvGraphicFramePr>
        <p:xfrm>
          <a:off x="4629150" y="2226469"/>
          <a:ext cx="38862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 descr="C:\Users\Alex\Desktop\ghtpty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30" y="857250"/>
            <a:ext cx="9184996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1862410"/>
              </p:ext>
            </p:extLst>
          </p:nvPr>
        </p:nvGraphicFramePr>
        <p:xfrm>
          <a:off x="549474" y="657225"/>
          <a:ext cx="8594526" cy="636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251520" y="-16880"/>
            <a:ext cx="859452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Станом на 26 серпня від початку повномасштабного вторгнення російської федерації  на територію України </a:t>
            </a:r>
          </a:p>
        </p:txBody>
      </p:sp>
    </p:spTree>
    <p:extLst>
      <p:ext uri="{BB962C8B-B14F-4D97-AF65-F5344CB8AC3E}">
        <p14:creationId xmlns:p14="http://schemas.microsoft.com/office/powerpoint/2010/main" val="921615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91679" y="260648"/>
            <a:ext cx="6984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Обласний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фестиваль </a:t>
            </a:r>
          </a:p>
          <a:p>
            <a:pPr algn="ctr"/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ораторського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endParaRPr lang="ru-RU" sz="2800" b="1" i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994F6-A18F-4085-B67B-AC4F6D44E98D}"/>
              </a:ext>
            </a:extLst>
          </p:cNvPr>
          <p:cNvSpPr txBox="1"/>
          <p:nvPr/>
        </p:nvSpPr>
        <p:spPr>
          <a:xfrm>
            <a:off x="1115616" y="1844824"/>
            <a:ext cx="73448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Руденко </a:t>
            </a:r>
            <a:r>
              <a:rPr lang="ru-RU" sz="24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Аліна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(КЗ «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Козачолопанський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ліцей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ru-RU" sz="200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uk-UA" sz="2300" b="1" i="1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бсолютний переможець територіального етапу, 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uk-UA" sz="23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лауреат обласного етапу фестивалю;</a:t>
            </a:r>
          </a:p>
          <a:p>
            <a:pPr indent="449580" algn="just">
              <a:spcAft>
                <a:spcPts val="0"/>
              </a:spcAft>
            </a:pPr>
            <a:endParaRPr lang="ru-RU" sz="2400" b="1" i="1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Онопрієнко</a:t>
            </a:r>
            <a:r>
              <a:rPr lang="ru-RU" sz="24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Аліна</a:t>
            </a:r>
            <a:r>
              <a:rPr lang="ru-RU" sz="24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КЗ «Дергачівський ліцей № 2»)</a:t>
            </a:r>
          </a:p>
          <a:p>
            <a:pPr indent="449580" algn="just">
              <a:spcAft>
                <a:spcPts val="0"/>
              </a:spcAft>
            </a:pPr>
            <a:r>
              <a:rPr lang="uk-UA" sz="200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ІІ ступеня територіального етапу;</a:t>
            </a:r>
            <a:endParaRPr lang="ru-RU" sz="2000" b="1" i="1" u="none" strike="noStrike" dirty="0">
              <a:effectLst/>
              <a:latin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2400" b="1" i="1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Пісарцова</a:t>
            </a:r>
            <a:r>
              <a:rPr lang="ru-RU" sz="24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Поліна</a:t>
            </a:r>
            <a:r>
              <a:rPr lang="uk-UA" sz="2400" b="1" i="1" dirty="0">
                <a:solidFill>
                  <a:srgbClr val="3856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КЗ «Дергачівський ліцей № 3)</a:t>
            </a:r>
          </a:p>
          <a:p>
            <a:pPr indent="449580" algn="just"/>
            <a:r>
              <a:rPr lang="uk-UA" sz="200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ІІ ступеня територіального етапу;</a:t>
            </a:r>
            <a:endParaRPr lang="ru-RU" sz="2000" b="1" i="1" u="none" strike="noStrike" dirty="0">
              <a:effectLst/>
              <a:latin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Боєва</a:t>
            </a:r>
            <a:r>
              <a:rPr lang="ru-RU" sz="24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 </a:t>
            </a:r>
            <a:r>
              <a:rPr lang="ru-RU" sz="2400" b="1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Вероніка</a:t>
            </a:r>
            <a:r>
              <a:rPr lang="ru-RU" sz="24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1" u="none" strike="noStrike" dirty="0">
                <a:effectLst/>
                <a:latin typeface="Times New Roman" panose="02020603050405020304" pitchFamily="18" charset="0"/>
              </a:rPr>
              <a:t>(КЗ «</a:t>
            </a:r>
            <a:r>
              <a:rPr lang="ru-RU" sz="2000" i="1" u="none" strike="noStrike" dirty="0" err="1">
                <a:effectLst/>
                <a:latin typeface="Times New Roman" panose="02020603050405020304" pitchFamily="18" charset="0"/>
              </a:rPr>
              <a:t>Русько-Лозівський</a:t>
            </a:r>
            <a:r>
              <a:rPr lang="ru-RU" sz="2000" i="1" u="none" strike="noStrike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000" i="1" u="none" strike="noStrike" dirty="0" err="1">
                <a:effectLst/>
                <a:latin typeface="Times New Roman" panose="02020603050405020304" pitchFamily="18" charset="0"/>
              </a:rPr>
              <a:t>ліцей</a:t>
            </a:r>
            <a:r>
              <a:rPr lang="ru-RU" sz="2000" i="1" u="none" strike="noStrike" dirty="0">
                <a:effectLst/>
                <a:latin typeface="Times New Roman" panose="02020603050405020304" pitchFamily="18" charset="0"/>
              </a:rPr>
              <a:t>)</a:t>
            </a:r>
            <a:endParaRPr lang="uk-UA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uk-UA" sz="200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ІІІ ступеня територіального етапу</a:t>
            </a:r>
            <a:endParaRPr lang="ru-RU" sz="2000" b="1" i="1" u="none" strike="noStrike" dirty="0">
              <a:effectLst/>
              <a:latin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UA" sz="2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6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56555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Науково-дослідницька діяльність  учнів </a:t>
            </a:r>
            <a:b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 вихованців закладів освіти громади</a:t>
            </a:r>
            <a:endParaRPr lang="en-US" sz="32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35303" y="1299555"/>
            <a:ext cx="787339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i="1" dirty="0"/>
              <a:t>Міжнародна науково-практична конференція учнів-членів Малої академії наук «Україна очима молодих» </a:t>
            </a:r>
            <a:endParaRPr lang="en-US" sz="2000" i="1" dirty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i="1" dirty="0"/>
              <a:t>Всеукраїнський відкритий інтерактивний конкурс «МАН-Юніор Ерудит»;</a:t>
            </a:r>
            <a:endParaRPr lang="en-US" sz="2000" i="1" dirty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i="1" dirty="0"/>
              <a:t>Всеукраїнський конкурс дослідницько-експериментальних робіт з природознавства «Юний дослідник»;</a:t>
            </a:r>
            <a:endParaRPr lang="en-US" sz="2000" i="1" dirty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i="1" dirty="0"/>
              <a:t>Всеукраїнський конкурс молодіжних проектів з енергоефективності «Енергія і середовище»;</a:t>
            </a:r>
            <a:endParaRPr lang="en-US" sz="2000" i="1" dirty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000" i="1" dirty="0"/>
              <a:t>обласна учнівська науково-практична конференція Харківського територіального відділення Малої академії наук України;</a:t>
            </a:r>
            <a:endParaRPr lang="en-US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i="1" dirty="0"/>
              <a:t>Школа особистого розвитку</a:t>
            </a:r>
            <a:endParaRPr lang="en-US" sz="20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00" y="5941095"/>
            <a:ext cx="2496000" cy="93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239095"/>
            <a:ext cx="1958210" cy="140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2" t="34126" r="26375" b="24205"/>
          <a:stretch/>
        </p:blipFill>
        <p:spPr>
          <a:xfrm>
            <a:off x="3451001" y="5176001"/>
            <a:ext cx="223224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41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sz="36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</a:t>
            </a:r>
            <a:r>
              <a:rPr lang="uk-UA" sz="36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півпрац</a:t>
            </a:r>
            <a:r>
              <a:rPr lang="x-none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</a:t>
            </a: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із заклад</a:t>
            </a:r>
            <a:r>
              <a:rPr lang="x-none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ами</a:t>
            </a: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b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 установ</a:t>
            </a:r>
            <a:r>
              <a:rPr lang="x-none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ами</a:t>
            </a: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Харківської області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452596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uk-UA" dirty="0"/>
              <a:t>Комунальний заклад «Харківська обласна Мала академія наук Харківської обласної ради»;</a:t>
            </a:r>
          </a:p>
          <a:p>
            <a:pPr lvl="0"/>
            <a:r>
              <a:rPr lang="uk-UA" dirty="0"/>
              <a:t>Комунальний заклад «Харківський обласний Палац дитячої та юнацької творчості»;</a:t>
            </a:r>
          </a:p>
          <a:p>
            <a:pPr lvl="0"/>
            <a:r>
              <a:rPr lang="uk-UA" dirty="0"/>
              <a:t>Харківське відділення Національної спілки письменників України, </a:t>
            </a:r>
          </a:p>
          <a:p>
            <a:pPr lvl="0"/>
            <a:r>
              <a:rPr lang="uk-UA" dirty="0"/>
              <a:t>Комунальний заклад «Харківська обласна станція юних туристів» Харківської обласної ради, </a:t>
            </a:r>
          </a:p>
          <a:p>
            <a:pPr lvl="0"/>
            <a:r>
              <a:rPr lang="uk-UA" dirty="0"/>
              <a:t>Харківський національний університет імені </a:t>
            </a:r>
            <a:r>
              <a:rPr lang="uk-UA" dirty="0" err="1"/>
              <a:t>В.Н.Каразіна</a:t>
            </a:r>
            <a:r>
              <a:rPr lang="uk-UA" dirty="0"/>
              <a:t>, </a:t>
            </a:r>
          </a:p>
          <a:p>
            <a:pPr lvl="0"/>
            <a:r>
              <a:rPr lang="uk-UA" dirty="0"/>
              <a:t>Харківський національний педагогічний університет імені </a:t>
            </a:r>
            <a:r>
              <a:rPr lang="uk-UA" dirty="0" err="1"/>
              <a:t>Г.С.Сковороди</a:t>
            </a:r>
            <a:r>
              <a:rPr lang="uk-UA" dirty="0"/>
              <a:t>, </a:t>
            </a:r>
          </a:p>
          <a:p>
            <a:pPr lvl="0"/>
            <a:r>
              <a:rPr lang="uk-UA" dirty="0"/>
              <a:t>Харківський національний технічний університет «Харківський політехнічний інститут»</a:t>
            </a:r>
          </a:p>
        </p:txBody>
      </p:sp>
      <p:pic>
        <p:nvPicPr>
          <p:cNvPr id="7170" name="Picture 2" descr="C:\Users\imusi\Desktop\Серпневий педагогічний тиждень\БДЮТ\0-02-05-b62cc03cece49960e3d2c0f3349100c945557950f5fabbecb095f4ba6b2b9c7b_49e723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9"/>
          <a:stretch/>
        </p:blipFill>
        <p:spPr bwMode="auto">
          <a:xfrm>
            <a:off x="6718624" y="1412776"/>
            <a:ext cx="21349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musi\Desktop\Серпневий педагогічний тиждень\БДЮТ\0-02-0a-d158a3f128c7f76eaca1170be745c28d286ebd308aa8ed2835b6b811e4a5c752_99ed5a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425" y="2852776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musi\Desktop\Серпневий педагогічний тиждень\БДЮТ\0-02-0a-d353367d05b885480956e4afcf73b776a8ae725c181b0e0fe879734abf020ecb_758006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9" b="6760"/>
          <a:stretch/>
        </p:blipFill>
        <p:spPr bwMode="auto">
          <a:xfrm>
            <a:off x="6577587" y="4149080"/>
            <a:ext cx="245452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imusi\Desktop\Серпневий педагогічний тиждень\БДЮТ\0-02-0a-1c5092386443b8a0105e862ba0b262f73f141f219fbbf9af084d910b55bc4a73_df40b8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87" y="5406907"/>
            <a:ext cx="18144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imusi\Desktop\Серпневий педагогічний тиждень\БДЮТ\0-02-0a-b0ada0401b95c9e6adf737239f711b5bed3ac59ec051306e66a5b9fccefab185_71626ea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682760"/>
            <a:ext cx="210731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944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27898" y="29935"/>
            <a:ext cx="8229600" cy="950793"/>
          </a:xfrm>
        </p:spPr>
        <p:txBody>
          <a:bodyPr>
            <a:normAutofit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Наші спортсмени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0B2DD5C-EA6B-4823-BF1D-6DCCF9C5D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48881"/>
            <a:ext cx="6948264" cy="450912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4446D9-444A-4E11-9299-204095285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4" y="959931"/>
            <a:ext cx="3275855" cy="2596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79" y="671604"/>
            <a:ext cx="4880215" cy="28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63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960CA-7BE9-42E2-AF6A-99EBF097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418058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tx2">
                    <a:lumMod val="75000"/>
                  </a:schemeClr>
                </a:solidFill>
              </a:rPr>
              <a:t>Досягаймо! Перемагаймо!</a:t>
            </a:r>
            <a:endParaRPr lang="ru-UA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14ED1D8-0179-4FFD-BF6E-142E856C221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5652120" cy="32582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45EBE7-5F1F-491F-B62C-5DC99C7EB62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72561"/>
            <a:ext cx="5004048" cy="3258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732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727898" y="29935"/>
            <a:ext cx="8229600" cy="950793"/>
          </a:xfrm>
        </p:spPr>
        <p:txBody>
          <a:bodyPr>
            <a:normAutofit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Наші спортсмени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3056"/>
            <a:ext cx="4410035" cy="2921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56" y="3933056"/>
            <a:ext cx="4533148" cy="2935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8" y="1124913"/>
            <a:ext cx="3995936" cy="26639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2" y="1178509"/>
            <a:ext cx="3779912" cy="26057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98" y="804188"/>
            <a:ext cx="2290870" cy="30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11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90" y="2327822"/>
            <a:ext cx="2957222" cy="24176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Прямоугольник 6"/>
          <p:cNvSpPr/>
          <p:nvPr/>
        </p:nvSpPr>
        <p:spPr>
          <a:xfrm flipH="1">
            <a:off x="5905422" y="2237929"/>
            <a:ext cx="28506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конкурсів</a:t>
            </a:r>
          </a:p>
          <a:p>
            <a:pPr lvl="0" algn="ctr"/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2715 </a:t>
            </a:r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учасника</a:t>
            </a:r>
          </a:p>
          <a:p>
            <a:pPr lvl="0" algn="ctr"/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680 перемоги</a:t>
            </a:r>
            <a:endParaRPr lang="uk-U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0080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3088839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28" y="4077072"/>
            <a:ext cx="3683882" cy="275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653136"/>
            <a:ext cx="1719001" cy="229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32826"/>
            <a:ext cx="2125144" cy="247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-32826"/>
            <a:ext cx="1914502" cy="2360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940080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1150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77681" y="0"/>
            <a:ext cx="50232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569076" y="1412776"/>
            <a:ext cx="8300965" cy="4978814"/>
            <a:chOff x="569076" y="1044925"/>
            <a:chExt cx="8300965" cy="4978814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576263" y="2308488"/>
              <a:ext cx="1620838" cy="435113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606582" y="1044925"/>
              <a:ext cx="7885567" cy="936625"/>
              <a:chOff x="624" y="1152"/>
              <a:chExt cx="4080" cy="720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gray">
              <a:xfrm rot="3419336">
                <a:off x="624" y="1200"/>
                <a:ext cx="672" cy="672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  <a:contourClr>
                  <a:schemeClr val="hlink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16" name="Group 9"/>
              <p:cNvGrpSpPr>
                <a:grpSpLocks/>
              </p:cNvGrpSpPr>
              <p:nvPr/>
            </p:nvGrpSpPr>
            <p:grpSpPr bwMode="auto">
              <a:xfrm>
                <a:off x="1296" y="1296"/>
                <a:ext cx="624" cy="96"/>
                <a:chOff x="2003" y="3439"/>
                <a:chExt cx="468" cy="244"/>
              </a:xfrm>
            </p:grpSpPr>
            <p:sp>
              <p:nvSpPr>
                <p:cNvPr id="30" name="Oval 10"/>
                <p:cNvSpPr>
                  <a:spLocks noChangeArrowheads="1"/>
                </p:cNvSpPr>
                <p:nvPr/>
              </p:nvSpPr>
              <p:spPr bwMode="gray">
                <a:xfrm>
                  <a:off x="2003" y="3439"/>
                  <a:ext cx="79" cy="24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Rectangle 11"/>
                <p:cNvSpPr>
                  <a:spLocks noChangeArrowheads="1"/>
                </p:cNvSpPr>
                <p:nvPr/>
              </p:nvSpPr>
              <p:spPr bwMode="gray">
                <a:xfrm>
                  <a:off x="2048" y="3441"/>
                  <a:ext cx="388" cy="24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Oval 12"/>
                <p:cNvSpPr>
                  <a:spLocks noChangeArrowheads="1"/>
                </p:cNvSpPr>
                <p:nvPr/>
              </p:nvSpPr>
              <p:spPr bwMode="gray">
                <a:xfrm>
                  <a:off x="2400" y="3443"/>
                  <a:ext cx="71" cy="23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Oval 13"/>
                <p:cNvSpPr>
                  <a:spLocks noChangeArrowheads="1"/>
                </p:cNvSpPr>
                <p:nvPr/>
              </p:nvSpPr>
              <p:spPr bwMode="gray">
                <a:xfrm>
                  <a:off x="2438" y="3519"/>
                  <a:ext cx="20" cy="6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Rectangle 14"/>
              <p:cNvSpPr>
                <a:spLocks noChangeArrowheads="1"/>
              </p:cNvSpPr>
              <p:nvPr/>
            </p:nvSpPr>
            <p:spPr bwMode="gray">
              <a:xfrm rot="3419336">
                <a:off x="1776" y="1152"/>
                <a:ext cx="672" cy="672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18" name="Group 15"/>
              <p:cNvGrpSpPr>
                <a:grpSpLocks/>
              </p:cNvGrpSpPr>
              <p:nvPr/>
            </p:nvGrpSpPr>
            <p:grpSpPr bwMode="auto">
              <a:xfrm>
                <a:off x="2448" y="1296"/>
                <a:ext cx="624" cy="96"/>
                <a:chOff x="2003" y="3439"/>
                <a:chExt cx="468" cy="244"/>
              </a:xfrm>
            </p:grpSpPr>
            <p:sp>
              <p:nvSpPr>
                <p:cNvPr id="26" name="Oval 16"/>
                <p:cNvSpPr>
                  <a:spLocks noChangeArrowheads="1"/>
                </p:cNvSpPr>
                <p:nvPr/>
              </p:nvSpPr>
              <p:spPr bwMode="gray">
                <a:xfrm>
                  <a:off x="2003" y="3439"/>
                  <a:ext cx="79" cy="24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Rectangle 17"/>
                <p:cNvSpPr>
                  <a:spLocks noChangeArrowheads="1"/>
                </p:cNvSpPr>
                <p:nvPr/>
              </p:nvSpPr>
              <p:spPr bwMode="gray">
                <a:xfrm>
                  <a:off x="2048" y="3441"/>
                  <a:ext cx="388" cy="24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Oval 18"/>
                <p:cNvSpPr>
                  <a:spLocks noChangeArrowheads="1"/>
                </p:cNvSpPr>
                <p:nvPr/>
              </p:nvSpPr>
              <p:spPr bwMode="gray">
                <a:xfrm>
                  <a:off x="2400" y="3443"/>
                  <a:ext cx="71" cy="23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Oval 19"/>
                <p:cNvSpPr>
                  <a:spLocks noChangeArrowheads="1"/>
                </p:cNvSpPr>
                <p:nvPr/>
              </p:nvSpPr>
              <p:spPr bwMode="gray">
                <a:xfrm>
                  <a:off x="2438" y="3519"/>
                  <a:ext cx="20" cy="6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9" name="Rectangle 20"/>
              <p:cNvSpPr>
                <a:spLocks noChangeArrowheads="1"/>
              </p:cNvSpPr>
              <p:nvPr/>
            </p:nvSpPr>
            <p:spPr bwMode="gray">
              <a:xfrm rot="3419336">
                <a:off x="2880" y="1152"/>
                <a:ext cx="672" cy="672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  <a:contourClr>
                  <a:schemeClr val="hlink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20" name="Group 21"/>
              <p:cNvGrpSpPr>
                <a:grpSpLocks/>
              </p:cNvGrpSpPr>
              <p:nvPr/>
            </p:nvGrpSpPr>
            <p:grpSpPr bwMode="auto">
              <a:xfrm>
                <a:off x="3600" y="1296"/>
                <a:ext cx="816" cy="96"/>
                <a:chOff x="2003" y="3439"/>
                <a:chExt cx="468" cy="244"/>
              </a:xfrm>
            </p:grpSpPr>
            <p:sp>
              <p:nvSpPr>
                <p:cNvPr id="22" name="Oval 22"/>
                <p:cNvSpPr>
                  <a:spLocks noChangeArrowheads="1"/>
                </p:cNvSpPr>
                <p:nvPr/>
              </p:nvSpPr>
              <p:spPr bwMode="gray">
                <a:xfrm>
                  <a:off x="2003" y="3439"/>
                  <a:ext cx="79" cy="24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Rectangle 23"/>
                <p:cNvSpPr>
                  <a:spLocks noChangeArrowheads="1"/>
                </p:cNvSpPr>
                <p:nvPr/>
              </p:nvSpPr>
              <p:spPr bwMode="gray">
                <a:xfrm>
                  <a:off x="2048" y="3441"/>
                  <a:ext cx="388" cy="24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Oval 24"/>
                <p:cNvSpPr>
                  <a:spLocks noChangeArrowheads="1"/>
                </p:cNvSpPr>
                <p:nvPr/>
              </p:nvSpPr>
              <p:spPr bwMode="gray">
                <a:xfrm>
                  <a:off x="2400" y="3443"/>
                  <a:ext cx="71" cy="23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Oval 25"/>
                <p:cNvSpPr>
                  <a:spLocks noChangeArrowheads="1"/>
                </p:cNvSpPr>
                <p:nvPr/>
              </p:nvSpPr>
              <p:spPr bwMode="gray">
                <a:xfrm>
                  <a:off x="2438" y="3519"/>
                  <a:ext cx="20" cy="6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21" name="Rectangle 26"/>
              <p:cNvSpPr>
                <a:spLocks noChangeArrowheads="1"/>
              </p:cNvSpPr>
              <p:nvPr/>
            </p:nvSpPr>
            <p:spPr bwMode="gray">
              <a:xfrm rot="3419336">
                <a:off x="4032" y="1152"/>
                <a:ext cx="672" cy="672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  <a:contourClr>
                  <a:schemeClr val="accent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</p:grpSp>
        <p:sp>
          <p:nvSpPr>
            <p:cNvPr id="34" name="Rectangle 27"/>
            <p:cNvSpPr>
              <a:spLocks noChangeArrowheads="1"/>
            </p:cNvSpPr>
            <p:nvPr/>
          </p:nvSpPr>
          <p:spPr bwMode="gray">
            <a:xfrm>
              <a:off x="634282" y="1297350"/>
              <a:ext cx="141160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b="1" dirty="0">
                  <a:solidFill>
                    <a:schemeClr val="bg1"/>
                  </a:solidFill>
                </a:rPr>
                <a:t>М</a:t>
              </a:r>
              <a:r>
                <a:rPr lang="uk-UA" altLang="ru-RU" b="1" dirty="0" err="1">
                  <a:solidFill>
                    <a:schemeClr val="bg1"/>
                  </a:solidFill>
                </a:rPr>
                <a:t>іжнародні</a:t>
              </a:r>
              <a:endParaRPr lang="en-US" alt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gray">
            <a:xfrm>
              <a:off x="2781821" y="1313634"/>
              <a:ext cx="154677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altLang="ru-RU" b="1" dirty="0">
                  <a:solidFill>
                    <a:schemeClr val="bg1"/>
                  </a:solidFill>
                </a:rPr>
                <a:t>Всеукраїнські</a:t>
              </a:r>
              <a:endParaRPr lang="en-US" alt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9"/>
            <p:cNvSpPr>
              <a:spLocks noChangeArrowheads="1"/>
            </p:cNvSpPr>
            <p:nvPr/>
          </p:nvSpPr>
          <p:spPr bwMode="gray">
            <a:xfrm>
              <a:off x="5181396" y="1313634"/>
              <a:ext cx="97417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altLang="ru-RU" b="1" dirty="0">
                  <a:solidFill>
                    <a:schemeClr val="bg1"/>
                  </a:solidFill>
                </a:rPr>
                <a:t>Обласні</a:t>
              </a:r>
              <a:endParaRPr lang="en-US" alt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0"/>
            <p:cNvSpPr>
              <a:spLocks noChangeArrowheads="1"/>
            </p:cNvSpPr>
            <p:nvPr/>
          </p:nvSpPr>
          <p:spPr bwMode="gray">
            <a:xfrm>
              <a:off x="7400455" y="1297350"/>
              <a:ext cx="9521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altLang="ru-RU" b="1" dirty="0">
                  <a:solidFill>
                    <a:schemeClr val="bg1"/>
                  </a:solidFill>
                </a:rPr>
                <a:t>Місцеві</a:t>
              </a:r>
              <a:endParaRPr lang="en-US" alt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1"/>
            <p:cNvSpPr>
              <a:spLocks noChangeArrowheads="1"/>
            </p:cNvSpPr>
            <p:nvPr/>
          </p:nvSpPr>
          <p:spPr bwMode="auto">
            <a:xfrm>
              <a:off x="1235839" y="2328712"/>
              <a:ext cx="3016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altLang="ru-RU" b="1" dirty="0"/>
                <a:t>4</a:t>
              </a:r>
              <a:endParaRPr lang="en-US" altLang="ru-RU" b="1" dirty="0"/>
            </a:p>
          </p:txBody>
        </p:sp>
        <p:sp>
          <p:nvSpPr>
            <p:cNvPr id="42" name="AutoShape 6"/>
            <p:cNvSpPr>
              <a:spLocks noChangeArrowheads="1"/>
            </p:cNvSpPr>
            <p:nvPr/>
          </p:nvSpPr>
          <p:spPr bwMode="auto">
            <a:xfrm>
              <a:off x="576263" y="3071834"/>
              <a:ext cx="1620838" cy="1304094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642155" y="3262216"/>
              <a:ext cx="1474681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altLang="ru-RU" b="1" dirty="0"/>
                <a:t>Взяли участь 59 вихованців</a:t>
              </a:r>
              <a:endParaRPr lang="en-US" altLang="ru-RU" b="1" dirty="0"/>
            </a:p>
          </p:txBody>
        </p:sp>
        <p:sp>
          <p:nvSpPr>
            <p:cNvPr id="5" name="Стрелка вправо 4"/>
            <p:cNvSpPr/>
            <p:nvPr/>
          </p:nvSpPr>
          <p:spPr>
            <a:xfrm rot="5400000">
              <a:off x="1248372" y="2756492"/>
              <a:ext cx="276619" cy="269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Стрелка вправо 43"/>
            <p:cNvSpPr/>
            <p:nvPr/>
          </p:nvSpPr>
          <p:spPr>
            <a:xfrm rot="5400000">
              <a:off x="1246808" y="4381964"/>
              <a:ext cx="276619" cy="269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569076" y="4694085"/>
              <a:ext cx="1620838" cy="1304094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Rectangle 31"/>
            <p:cNvSpPr>
              <a:spLocks noChangeArrowheads="1"/>
            </p:cNvSpPr>
            <p:nvPr/>
          </p:nvSpPr>
          <p:spPr bwMode="auto">
            <a:xfrm>
              <a:off x="642154" y="4884467"/>
              <a:ext cx="1466809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altLang="ru-RU" b="1" dirty="0"/>
                <a:t>Отримано</a:t>
              </a:r>
            </a:p>
            <a:p>
              <a:pPr algn="ctr"/>
              <a:r>
                <a:rPr lang="uk-UA" altLang="ru-RU" b="1" dirty="0"/>
                <a:t> 9 </a:t>
              </a:r>
            </a:p>
            <a:p>
              <a:pPr algn="ctr"/>
              <a:r>
                <a:rPr lang="uk-UA" altLang="ru-RU" b="1" dirty="0" err="1"/>
                <a:t>перемог</a:t>
              </a:r>
              <a:endParaRPr lang="en-US" altLang="ru-RU" b="1" dirty="0"/>
            </a:p>
          </p:txBody>
        </p:sp>
        <p:sp>
          <p:nvSpPr>
            <p:cNvPr id="47" name="AutoShape 6"/>
            <p:cNvSpPr>
              <a:spLocks noChangeArrowheads="1"/>
            </p:cNvSpPr>
            <p:nvPr/>
          </p:nvSpPr>
          <p:spPr bwMode="auto">
            <a:xfrm>
              <a:off x="2855002" y="2295821"/>
              <a:ext cx="1620838" cy="435113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8" name="AutoShape 6"/>
            <p:cNvSpPr>
              <a:spLocks noChangeArrowheads="1"/>
            </p:cNvSpPr>
            <p:nvPr/>
          </p:nvSpPr>
          <p:spPr bwMode="auto">
            <a:xfrm>
              <a:off x="5052103" y="2308487"/>
              <a:ext cx="1620838" cy="435113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AutoShape 6"/>
            <p:cNvSpPr>
              <a:spLocks noChangeArrowheads="1"/>
            </p:cNvSpPr>
            <p:nvPr/>
          </p:nvSpPr>
          <p:spPr bwMode="auto">
            <a:xfrm>
              <a:off x="7244304" y="2295821"/>
              <a:ext cx="1620838" cy="435113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Стрелка вправо 49"/>
            <p:cNvSpPr/>
            <p:nvPr/>
          </p:nvSpPr>
          <p:spPr>
            <a:xfrm rot="5400000">
              <a:off x="3527111" y="2756492"/>
              <a:ext cx="276619" cy="269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Стрелка вправо 50"/>
            <p:cNvSpPr/>
            <p:nvPr/>
          </p:nvSpPr>
          <p:spPr>
            <a:xfrm rot="5400000">
              <a:off x="5724212" y="2755496"/>
              <a:ext cx="276619" cy="269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Стрелка вправо 51"/>
            <p:cNvSpPr/>
            <p:nvPr/>
          </p:nvSpPr>
          <p:spPr>
            <a:xfrm rot="5400000">
              <a:off x="7912233" y="2755496"/>
              <a:ext cx="276619" cy="269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Rectangle 31"/>
            <p:cNvSpPr>
              <a:spLocks noChangeArrowheads="1"/>
            </p:cNvSpPr>
            <p:nvPr/>
          </p:nvSpPr>
          <p:spPr bwMode="auto">
            <a:xfrm>
              <a:off x="3456069" y="2328712"/>
              <a:ext cx="41870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altLang="ru-RU" b="1" dirty="0"/>
                <a:t>20</a:t>
              </a:r>
              <a:endParaRPr lang="en-US" altLang="ru-RU" b="1" dirty="0"/>
            </a:p>
          </p:txBody>
        </p:sp>
        <p:sp>
          <p:nvSpPr>
            <p:cNvPr id="54" name="Rectangle 31"/>
            <p:cNvSpPr>
              <a:spLocks noChangeArrowheads="1"/>
            </p:cNvSpPr>
            <p:nvPr/>
          </p:nvSpPr>
          <p:spPr bwMode="auto">
            <a:xfrm>
              <a:off x="5653169" y="2341377"/>
              <a:ext cx="41870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altLang="ru-RU" b="1" dirty="0"/>
                <a:t>12</a:t>
              </a:r>
              <a:endParaRPr lang="en-US" altLang="ru-RU" b="1" dirty="0"/>
            </a:p>
          </p:txBody>
        </p:sp>
        <p:sp>
          <p:nvSpPr>
            <p:cNvPr id="55" name="Rectangle 31"/>
            <p:cNvSpPr>
              <a:spLocks noChangeArrowheads="1"/>
            </p:cNvSpPr>
            <p:nvPr/>
          </p:nvSpPr>
          <p:spPr bwMode="auto">
            <a:xfrm>
              <a:off x="7899699" y="2309910"/>
              <a:ext cx="3016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altLang="ru-RU" b="1" dirty="0"/>
                <a:t>4</a:t>
              </a:r>
              <a:endParaRPr lang="en-US" altLang="ru-RU" b="1" dirty="0"/>
            </a:p>
          </p:txBody>
        </p:sp>
        <p:sp>
          <p:nvSpPr>
            <p:cNvPr id="56" name="AutoShape 6"/>
            <p:cNvSpPr>
              <a:spLocks noChangeArrowheads="1"/>
            </p:cNvSpPr>
            <p:nvPr/>
          </p:nvSpPr>
          <p:spPr bwMode="auto">
            <a:xfrm>
              <a:off x="2855002" y="3071834"/>
              <a:ext cx="1620838" cy="1304094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6"/>
            <p:cNvSpPr>
              <a:spLocks noChangeArrowheads="1"/>
            </p:cNvSpPr>
            <p:nvPr/>
          </p:nvSpPr>
          <p:spPr bwMode="auto">
            <a:xfrm>
              <a:off x="5052102" y="3071834"/>
              <a:ext cx="1620838" cy="1304094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AutoShape 6"/>
            <p:cNvSpPr>
              <a:spLocks noChangeArrowheads="1"/>
            </p:cNvSpPr>
            <p:nvPr/>
          </p:nvSpPr>
          <p:spPr bwMode="auto">
            <a:xfrm>
              <a:off x="7240123" y="3083044"/>
              <a:ext cx="1620838" cy="1304094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9" name="Rectangle 31"/>
            <p:cNvSpPr>
              <a:spLocks noChangeArrowheads="1"/>
            </p:cNvSpPr>
            <p:nvPr/>
          </p:nvSpPr>
          <p:spPr bwMode="auto">
            <a:xfrm>
              <a:off x="2905286" y="3261627"/>
              <a:ext cx="1474681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altLang="ru-RU" b="1" dirty="0"/>
                <a:t>Взяли участь 39 вихованців</a:t>
              </a:r>
              <a:endParaRPr lang="en-US" altLang="ru-RU" b="1" dirty="0"/>
            </a:p>
          </p:txBody>
        </p:sp>
        <p:sp>
          <p:nvSpPr>
            <p:cNvPr id="60" name="Rectangle 31"/>
            <p:cNvSpPr>
              <a:spLocks noChangeArrowheads="1"/>
            </p:cNvSpPr>
            <p:nvPr/>
          </p:nvSpPr>
          <p:spPr bwMode="auto">
            <a:xfrm>
              <a:off x="5111391" y="3259805"/>
              <a:ext cx="1474681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altLang="ru-RU" b="1" dirty="0"/>
                <a:t>Взяли участь 206</a:t>
              </a:r>
            </a:p>
            <a:p>
              <a:pPr algn="ctr"/>
              <a:r>
                <a:rPr lang="uk-UA" altLang="ru-RU" b="1" dirty="0"/>
                <a:t>вихованців</a:t>
              </a:r>
              <a:endParaRPr lang="en-US" altLang="ru-RU" b="1" dirty="0"/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7313201" y="3259805"/>
              <a:ext cx="1474681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altLang="ru-RU" b="1" dirty="0"/>
                <a:t>Взяли участь 146 вихованців</a:t>
              </a:r>
              <a:endParaRPr lang="en-US" altLang="ru-RU" b="1" dirty="0"/>
            </a:p>
          </p:txBody>
        </p:sp>
        <p:sp>
          <p:nvSpPr>
            <p:cNvPr id="62" name="Стрелка вправо 61"/>
            <p:cNvSpPr/>
            <p:nvPr/>
          </p:nvSpPr>
          <p:spPr>
            <a:xfrm rot="5400000">
              <a:off x="3527111" y="4381963"/>
              <a:ext cx="276619" cy="269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 вправо 62"/>
            <p:cNvSpPr/>
            <p:nvPr/>
          </p:nvSpPr>
          <p:spPr>
            <a:xfrm rot="5400000">
              <a:off x="5724212" y="4389487"/>
              <a:ext cx="276619" cy="269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Стрелка вправо 63"/>
            <p:cNvSpPr/>
            <p:nvPr/>
          </p:nvSpPr>
          <p:spPr>
            <a:xfrm rot="5400000">
              <a:off x="7920142" y="4421082"/>
              <a:ext cx="276619" cy="269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AutoShape 6"/>
            <p:cNvSpPr>
              <a:spLocks noChangeArrowheads="1"/>
            </p:cNvSpPr>
            <p:nvPr/>
          </p:nvSpPr>
          <p:spPr bwMode="auto">
            <a:xfrm>
              <a:off x="2855001" y="4694085"/>
              <a:ext cx="1620838" cy="1304094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AutoShape 6"/>
            <p:cNvSpPr>
              <a:spLocks noChangeArrowheads="1"/>
            </p:cNvSpPr>
            <p:nvPr/>
          </p:nvSpPr>
          <p:spPr bwMode="auto">
            <a:xfrm>
              <a:off x="5052102" y="4694085"/>
              <a:ext cx="1620838" cy="1304094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AutoShape 6"/>
            <p:cNvSpPr>
              <a:spLocks noChangeArrowheads="1"/>
            </p:cNvSpPr>
            <p:nvPr/>
          </p:nvSpPr>
          <p:spPr bwMode="auto">
            <a:xfrm>
              <a:off x="7249203" y="4719645"/>
              <a:ext cx="1620838" cy="1304094"/>
            </a:xfrm>
            <a:prstGeom prst="roundRect">
              <a:avLst>
                <a:gd name="adj" fmla="val 13745"/>
              </a:avLst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8" name="Rectangle 31"/>
            <p:cNvSpPr>
              <a:spLocks noChangeArrowheads="1"/>
            </p:cNvSpPr>
            <p:nvPr/>
          </p:nvSpPr>
          <p:spPr bwMode="auto">
            <a:xfrm>
              <a:off x="2932015" y="4884467"/>
              <a:ext cx="1466809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altLang="ru-RU" b="1" dirty="0"/>
                <a:t>Отримано</a:t>
              </a:r>
            </a:p>
            <a:p>
              <a:pPr algn="ctr"/>
              <a:r>
                <a:rPr lang="uk-UA" altLang="ru-RU" b="1" dirty="0"/>
                <a:t>21</a:t>
              </a:r>
            </a:p>
            <a:p>
              <a:pPr algn="ctr"/>
              <a:r>
                <a:rPr lang="uk-UA" altLang="ru-RU" b="1" dirty="0"/>
                <a:t>перемогу</a:t>
              </a:r>
              <a:endParaRPr lang="en-US" altLang="ru-RU" b="1" dirty="0"/>
            </a:p>
          </p:txBody>
        </p:sp>
        <p:sp>
          <p:nvSpPr>
            <p:cNvPr id="69" name="Rectangle 31"/>
            <p:cNvSpPr>
              <a:spLocks noChangeArrowheads="1"/>
            </p:cNvSpPr>
            <p:nvPr/>
          </p:nvSpPr>
          <p:spPr bwMode="auto">
            <a:xfrm>
              <a:off x="5120216" y="4884467"/>
              <a:ext cx="1466809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altLang="ru-RU" b="1" dirty="0"/>
                <a:t>Отримано</a:t>
              </a:r>
            </a:p>
            <a:p>
              <a:pPr algn="ctr"/>
              <a:r>
                <a:rPr lang="uk-UA" altLang="ru-RU" b="1" dirty="0"/>
                <a:t> 64</a:t>
              </a:r>
            </a:p>
            <a:p>
              <a:pPr algn="ctr"/>
              <a:r>
                <a:rPr lang="uk-UA" altLang="ru-RU" b="1" dirty="0"/>
                <a:t>перемоги</a:t>
              </a:r>
              <a:endParaRPr lang="en-US" altLang="ru-RU" b="1" dirty="0"/>
            </a:p>
          </p:txBody>
        </p:sp>
        <p:sp>
          <p:nvSpPr>
            <p:cNvPr id="70" name="Rectangle 31"/>
            <p:cNvSpPr>
              <a:spLocks noChangeArrowheads="1"/>
            </p:cNvSpPr>
            <p:nvPr/>
          </p:nvSpPr>
          <p:spPr bwMode="auto">
            <a:xfrm>
              <a:off x="7312823" y="4884467"/>
              <a:ext cx="1466809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uk-UA" altLang="ru-RU" b="1" dirty="0"/>
                <a:t>Отримано</a:t>
              </a:r>
            </a:p>
            <a:p>
              <a:pPr algn="ctr"/>
              <a:r>
                <a:rPr lang="uk-UA" altLang="ru-RU" b="1"/>
                <a:t> 139 </a:t>
              </a:r>
              <a:endParaRPr lang="uk-UA" altLang="ru-RU" b="1" dirty="0"/>
            </a:p>
            <a:p>
              <a:pPr algn="ctr"/>
              <a:r>
                <a:rPr lang="uk-UA" altLang="ru-RU" b="1" dirty="0" err="1"/>
                <a:t>перемог</a:t>
              </a:r>
              <a:endParaRPr lang="en-US" altLang="ru-RU" b="1" dirty="0"/>
            </a:p>
          </p:txBody>
        </p:sp>
      </p:grpSp>
      <p:sp>
        <p:nvSpPr>
          <p:cNvPr id="71" name="Заголовок 1"/>
          <p:cNvSpPr txBox="1">
            <a:spLocks/>
          </p:cNvSpPr>
          <p:nvPr/>
        </p:nvSpPr>
        <p:spPr>
          <a:xfrm>
            <a:off x="996591" y="12341"/>
            <a:ext cx="8229600" cy="95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Досягнення Дергачівського БДЮТ</a:t>
            </a:r>
          </a:p>
        </p:txBody>
      </p:sp>
    </p:spTree>
    <p:extLst>
      <p:ext uri="{BB962C8B-B14F-4D97-AF65-F5344CB8AC3E}">
        <p14:creationId xmlns:p14="http://schemas.microsoft.com/office/powerpoint/2010/main" val="4241257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1FEA9-0222-4B41-ADC4-8707217D8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Всеукраїнський конкурс творчих робіт </a:t>
            </a:r>
            <a:b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"Геометрія навколо нас"</a:t>
            </a:r>
            <a:endParaRPr lang="ru-UA" sz="2400" b="1" dirty="0"/>
          </a:p>
        </p:txBody>
      </p:sp>
      <p:pic>
        <p:nvPicPr>
          <p:cNvPr id="4" name="Picture 1" descr="Зображення, що містить текст, біла дошка&#10;&#10;Автоматично згенерований опис">
            <a:extLst>
              <a:ext uri="{FF2B5EF4-FFF2-40B4-BE49-F238E27FC236}">
                <a16:creationId xmlns:a16="http://schemas.microsoft.com/office/drawing/2014/main" id="{82E3335E-06E5-401B-B159-330D3DCF18A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r="986" b="12889"/>
          <a:stretch/>
        </p:blipFill>
        <p:spPr bwMode="auto">
          <a:xfrm>
            <a:off x="834410" y="1242446"/>
            <a:ext cx="3838498" cy="2857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A637A11-024D-442E-A24C-2BC6AFA19B3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71896" y="4099945"/>
            <a:ext cx="3002024" cy="2682307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B86FECA-60D1-4EAF-A7AF-B4D1B3BC09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395" y="4209788"/>
            <a:ext cx="3284984" cy="2532338"/>
          </a:xfrm>
          <a:prstGeom prst="rect">
            <a:avLst/>
          </a:prstGeom>
          <a:noFill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2D6B48D-1734-4D32-AFEE-62BB528CBA3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39987" y="1304778"/>
            <a:ext cx="3477464" cy="2619975"/>
          </a:xfrm>
          <a:prstGeom prst="rect">
            <a:avLst/>
          </a:prstGeom>
          <a:noFill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B0BFF44-2E87-4F81-8C0D-BD585E043B0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78378" y="4122151"/>
            <a:ext cx="3065622" cy="2619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281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068" y="64580"/>
            <a:ext cx="8229600" cy="1143000"/>
          </a:xfrm>
        </p:spPr>
        <p:txBody>
          <a:bodyPr>
            <a:noAutofit/>
          </a:bodyPr>
          <a:lstStyle/>
          <a:p>
            <a:r>
              <a:rPr lang="uk-UA" sz="3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Виховання – </a:t>
            </a:r>
            <a:br>
              <a:rPr lang="uk-UA" sz="3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sz="3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невід</a:t>
            </a:r>
            <a:r>
              <a:rPr lang="en-US" sz="3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’</a:t>
            </a:r>
            <a:r>
              <a:rPr lang="uk-UA" sz="3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ємна складова освітнього процесу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DE4B71-C2D8-473E-BC9C-261571541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8" y="3984433"/>
            <a:ext cx="3589609" cy="27809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6E7C0E-775B-4395-ABA6-9E3282149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1600200"/>
            <a:ext cx="3589609" cy="5257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977471-0D1F-4B84-8D4A-5C4FC0D959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4" y="1355959"/>
            <a:ext cx="4052446" cy="24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97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1131094"/>
            <a:ext cx="7902599" cy="453519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Станом на 26.08.2022 від початку повномасштабного вторгнення російської федерації на територію України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9840" y="1584614"/>
            <a:ext cx="8229347" cy="554296"/>
          </a:xfrm>
        </p:spPr>
        <p:txBody>
          <a:bodyPr>
            <a:normAutofit/>
          </a:bodyPr>
          <a:lstStyle/>
          <a:p>
            <a:pPr algn="ctr"/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4" y="1705623"/>
            <a:ext cx="5322422" cy="491878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4724A4-9B30-48FB-816F-3A97FD0D7B51}"/>
              </a:ext>
            </a:extLst>
          </p:cNvPr>
          <p:cNvSpPr txBox="1"/>
          <p:nvPr/>
        </p:nvSpPr>
        <p:spPr>
          <a:xfrm>
            <a:off x="2555776" y="355663"/>
            <a:ext cx="467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solidFill>
                  <a:schemeClr val="bg1"/>
                </a:solidFill>
              </a:rPr>
              <a:t>Війна та діти</a:t>
            </a:r>
            <a:endParaRPr lang="ru-UA" sz="3200" dirty="0">
              <a:solidFill>
                <a:schemeClr val="bg1"/>
              </a:solidFill>
            </a:endParaRPr>
          </a:p>
        </p:txBody>
      </p:sp>
      <p:graphicFrame>
        <p:nvGraphicFramePr>
          <p:cNvPr id="10" name="Місце для вмісту 8">
            <a:extLst>
              <a:ext uri="{FF2B5EF4-FFF2-40B4-BE49-F238E27FC236}">
                <a16:creationId xmlns:a16="http://schemas.microsoft.com/office/drawing/2014/main" id="{D324236A-E64B-4736-B0D8-2BD65BB493B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86442568"/>
              </p:ext>
            </p:extLst>
          </p:nvPr>
        </p:nvGraphicFramePr>
        <p:xfrm>
          <a:off x="5580112" y="2138910"/>
          <a:ext cx="3450214" cy="4242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3729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8602A-9D7C-4AD2-9721-F78866BB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9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Виховання – </a:t>
            </a:r>
            <a:b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невід</a:t>
            </a:r>
            <a:r>
              <a:rPr lang="en-US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’</a:t>
            </a:r>
            <a: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ємна складова освітнього процесу</a:t>
            </a:r>
            <a:endParaRPr lang="ru-UA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F2A051-43EF-40D3-B3C5-05A7EAE2E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4" y="1340768"/>
            <a:ext cx="4305364" cy="437446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B9C7C5-2C2E-4A49-8410-8785AE449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82" y="3905673"/>
            <a:ext cx="4110765" cy="29056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F2A482-CD31-4157-BDBB-6F3BA2B53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65494"/>
            <a:ext cx="3297252" cy="29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54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9764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Відзначення</a:t>
            </a:r>
            <a:r>
              <a:rPr lang="ru-RU" sz="3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br>
              <a:rPr lang="ru-RU" sz="3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3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пам’ятних</a:t>
            </a:r>
            <a:r>
              <a:rPr lang="ru-RU" sz="3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34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ювілейних</a:t>
            </a:r>
            <a:r>
              <a:rPr lang="ru-RU" sz="34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дат</a:t>
            </a:r>
            <a:endParaRPr lang="uk-UA" sz="34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4106CF-53F9-4C3C-B78A-315C02372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63" y="1583759"/>
            <a:ext cx="2757928" cy="52742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9D5D53-585E-4F28-B06E-02B7F1A59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08074"/>
            <a:ext cx="4444144" cy="28436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ECF3A8-EAEC-467E-830F-64492CA6318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28078"/>
            <a:ext cx="4444143" cy="2646363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7E2AA00-6ED6-4F6B-9C63-521C1F885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04893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E28C4-DFCF-4961-BC58-9071A1C2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Відзначення ювілейних і 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пам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’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</a:rPr>
              <a:t>ятних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дат</a:t>
            </a:r>
            <a:endParaRPr lang="ru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8B78699-DEAB-4E64-9977-85E1DB5032B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20" y="1268760"/>
            <a:ext cx="3557930" cy="24602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96FD19-53E9-4B75-AF28-363EF766E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15872"/>
            <a:ext cx="3717574" cy="30952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BF37FE-786A-4110-8173-6970E6D5E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66" y="3919662"/>
            <a:ext cx="3665984" cy="2938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94BD4D-2395-4CF9-A909-5DD272DAE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7" y="4288277"/>
            <a:ext cx="361785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87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Місце для вмісту 1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44" y="3890224"/>
            <a:ext cx="3710901" cy="2952115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7646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Музейна</a:t>
            </a:r>
            <a:r>
              <a:rPr lang="ru-RU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робота</a:t>
            </a:r>
            <a:endParaRPr lang="uk-UA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3" y="1021985"/>
            <a:ext cx="3248928" cy="27103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054FAD-3A02-4148-81E9-DA262FBD95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6" y="3914650"/>
            <a:ext cx="3940681" cy="29521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ADFB85-B553-4AA5-9106-C04FCF406DB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44" y="1104277"/>
            <a:ext cx="3394710" cy="25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45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B2B9-0652-4DF7-9182-EA1BB9827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02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b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Конкурс екскурсоводів  </a:t>
            </a:r>
            <a:br>
              <a:rPr lang="uk-UA" sz="36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</a:b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«Край, в якому я живу"</a:t>
            </a:r>
            <a:r>
              <a:rPr lang="ru-UA" sz="36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UA" sz="3600" b="1" dirty="0">
                <a:solidFill>
                  <a:schemeClr val="tx2">
                    <a:lumMod val="50000"/>
                  </a:schemeClr>
                </a:solidFill>
              </a:rPr>
            </a:br>
            <a:endParaRPr lang="ru-UA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FBACD81-6DE5-4209-836B-7515BB31E63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55" y="1556792"/>
            <a:ext cx="3456384" cy="4428492"/>
          </a:xfrm>
          <a:prstGeom prst="rect">
            <a:avLst/>
          </a:prstGeom>
          <a:noFill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C63E99D-76DA-4D7E-8C55-09427AD4C39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55976" y="1124744"/>
            <a:ext cx="4254388" cy="566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143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8104" y="332654"/>
            <a:ext cx="3456384" cy="792089"/>
          </a:xfrm>
        </p:spPr>
        <p:txBody>
          <a:bodyPr>
            <a:normAutofit fontScale="90000"/>
          </a:bodyPr>
          <a:lstStyle/>
          <a:p>
            <a:r>
              <a:rPr lang="uk-UA" sz="2800" b="1" i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Диктант національної єдності</a:t>
            </a:r>
            <a:endParaRPr lang="en-US" sz="2800" b="1" i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26BD868C-A350-450F-A90A-6483E3917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332655"/>
            <a:ext cx="3960440" cy="72009"/>
          </a:xfrm>
        </p:spPr>
        <p:txBody>
          <a:bodyPr>
            <a:noAutofit/>
          </a:bodyPr>
          <a:lstStyle/>
          <a:p>
            <a:r>
              <a:rPr lang="uk-UA" sz="2500" b="1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День соборності України</a:t>
            </a:r>
            <a:endParaRPr lang="ru-UA" sz="2500" b="1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31546A1-474D-4ECD-B66C-786D03401B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18935"/>
            <a:ext cx="2897634" cy="2655356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E8D134-54F9-423E-B6CE-29C64131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46667"/>
            <a:ext cx="3456384" cy="2663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E5488A-EDF0-491F-882E-FC75AF77360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95" y="1254185"/>
            <a:ext cx="2929255" cy="21964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773B0C-A578-47EB-920A-1B0EB07C3F9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88"/>
            <a:ext cx="4536504" cy="2535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0BAF85-343C-42A6-9F4E-3F47C5426E0F}"/>
              </a:ext>
            </a:extLst>
          </p:cNvPr>
          <p:cNvSpPr txBox="1"/>
          <p:nvPr/>
        </p:nvSpPr>
        <p:spPr>
          <a:xfrm>
            <a:off x="611560" y="3510142"/>
            <a:ext cx="511256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500" b="1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Міжнародний день рідної мови</a:t>
            </a:r>
            <a:endParaRPr lang="ru-UA" sz="2500" b="1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846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67696-CEA4-4180-8C4C-49BA2AD23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Національно-патріотичне виховання</a:t>
            </a:r>
            <a:endParaRPr lang="ru-UA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F07617F-CA31-4D4D-ADE6-743AA1DA9AD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3" y="1772816"/>
            <a:ext cx="352839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ED4427-CE53-4938-A7E8-B802AEB8E35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832" y="3450523"/>
            <a:ext cx="4221410" cy="3226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8B15A1-9EAF-42B5-896A-63895833E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96752"/>
            <a:ext cx="4479139" cy="202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02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F6D29-B792-4FA0-B903-DC66D473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77056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Національно-патріотичне виховання</a:t>
            </a:r>
            <a:endParaRPr lang="ru-UA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170375-9E73-4EF2-8662-329BB2C2A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3545632"/>
            <a:ext cx="4824536" cy="331236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28964C-2362-49D9-A9D2-968F96C2F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482" y="893806"/>
            <a:ext cx="3384376" cy="2520047"/>
          </a:xfrm>
          <a:prstGeom prst="rect">
            <a:avLst/>
          </a:prstGeom>
        </p:spPr>
      </p:pic>
      <p:pic>
        <p:nvPicPr>
          <p:cNvPr id="6" name="Объект 12">
            <a:extLst>
              <a:ext uri="{FF2B5EF4-FFF2-40B4-BE49-F238E27FC236}">
                <a16:creationId xmlns:a16="http://schemas.microsoft.com/office/drawing/2014/main" id="{830A8C0D-08A5-4076-8C1C-70A2DE5D9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82453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5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Єдиний інклюзивний </a:t>
            </a:r>
            <a:br>
              <a:rPr lang="uk-UA" sz="4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sz="4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простір ЗЗСО громади</a:t>
            </a:r>
            <a:endParaRPr lang="ru-RU" sz="40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28403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527320"/>
            <a:ext cx="2699792" cy="2330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280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2048"/>
            <a:ext cx="7427168" cy="1143000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0070C0"/>
                </a:solidFill>
              </a:rPr>
              <a:t> </a:t>
            </a:r>
            <a:r>
              <a:rPr lang="uk-UA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 «</a:t>
            </a:r>
            <a:r>
              <a:rPr lang="uk-UA" sz="2800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Дергачівський</a:t>
            </a:r>
            <a:r>
              <a:rPr lang="uk-UA" sz="2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інклюзивно-ресурсний центр «Без меж» Дергачівської міської ради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4108535" y="5640256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x-none" sz="2000" b="1" dirty="0"/>
              <a:t>- </a:t>
            </a:r>
            <a:r>
              <a:rPr lang="uk-UA" sz="2000" b="1" dirty="0" err="1"/>
              <a:t>корекційні</a:t>
            </a:r>
            <a:r>
              <a:rPr lang="uk-UA" sz="2000" b="1" dirty="0"/>
              <a:t> заняття,</a:t>
            </a:r>
            <a:endParaRPr lang="x-none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x-none" sz="2000" b="1" dirty="0"/>
              <a:t>- </a:t>
            </a:r>
            <a:r>
              <a:rPr lang="uk-UA" sz="2000" b="1" dirty="0"/>
              <a:t>консультації батьків, </a:t>
            </a:r>
            <a:endParaRPr lang="x-none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x-none" sz="2000" b="1" dirty="0"/>
              <a:t>- </a:t>
            </a:r>
            <a:r>
              <a:rPr lang="uk-UA" sz="2000" b="1" dirty="0"/>
              <a:t>вчителі і вихователі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4108535" y="1375371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/>
              <a:t>практичн</a:t>
            </a:r>
            <a:r>
              <a:rPr lang="x-none" sz="2000" b="1" dirty="0"/>
              <a:t>ий </a:t>
            </a:r>
            <a:r>
              <a:rPr lang="ru-RU" sz="2000" b="1" dirty="0"/>
              <a:t>психолог, </a:t>
            </a:r>
            <a:endParaRPr lang="x-none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/>
              <a:t>вчитель-реабілітолог</a:t>
            </a:r>
            <a:r>
              <a:rPr lang="ru-RU" sz="2000" b="1" dirty="0"/>
              <a:t>, </a:t>
            </a:r>
            <a:endParaRPr lang="x-none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/>
              <a:t>вчитель</a:t>
            </a:r>
            <a:r>
              <a:rPr lang="ru-RU" sz="2000" b="1" dirty="0"/>
              <a:t>-дефектолог, </a:t>
            </a:r>
            <a:endParaRPr lang="x-none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err="1"/>
              <a:t>вчитель</a:t>
            </a:r>
            <a:r>
              <a:rPr lang="ru-RU" sz="2000" b="1" dirty="0"/>
              <a:t>-логопед</a:t>
            </a:r>
            <a:endParaRPr lang="uk-UA" sz="2000" b="1" dirty="0"/>
          </a:p>
        </p:txBody>
      </p:sp>
      <p:pic>
        <p:nvPicPr>
          <p:cNvPr id="5122" name="Picture 2" descr="C:\Users\imusi\Desktop\Серпневий педагогічний тиждень\ІРЦ БЕЗ МЕЖ\0-02-05-7acbaf4c73f5f779e4d8cfd9a8bc57f4caeb9b3af98546e4f638ec1efe178a37_99352ed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2" b="55539"/>
          <a:stretch/>
        </p:blipFill>
        <p:spPr bwMode="auto">
          <a:xfrm>
            <a:off x="539552" y="1340768"/>
            <a:ext cx="213578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musi\Desktop\Серпневий педагогічний тиждень\ІРЦ БЕЗ МЕЖ\0-02-05-5142236cc062a8989318e9f808441fa496236503e324c3ecaba0182cab810c0a_aff23a3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99" y="2849671"/>
            <a:ext cx="3743999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imusi\Desktop\Серпневий педагогічний тиждень\ІРЦ БЕЗ МЕЖ\0-02-05-79544068ea704a47607e8ab12ebae9b10fb2f1483d82821d9eaf3f1743f9cf92_908668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t="23913" r="17329"/>
          <a:stretch/>
        </p:blipFill>
        <p:spPr bwMode="auto">
          <a:xfrm>
            <a:off x="270973" y="2667701"/>
            <a:ext cx="335018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64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41420" y="297136"/>
            <a:ext cx="6609217" cy="866527"/>
          </a:xfrm>
        </p:spPr>
        <p:txBody>
          <a:bodyPr>
            <a:normAutofit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Мережа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закладів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освіти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white">
          <a:xfrm>
            <a:off x="1356491" y="5642124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891240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200</a:t>
            </a:r>
            <a:r>
              <a:rPr lang="ru-RU" sz="1600" dirty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1681815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200</a:t>
            </a:r>
            <a:r>
              <a:rPr lang="ru-RU" sz="1600" dirty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462865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</a:t>
            </a:r>
            <a:r>
              <a:rPr lang="ru-RU" sz="1600" dirty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3320114" y="5135712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EFEFE"/>
                </a:solidFill>
              </a:rPr>
              <a:t>20</a:t>
            </a:r>
            <a:r>
              <a:rPr lang="ru-RU" sz="1600" dirty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1766639" y="3686324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3293814" y="2076599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1F7DEE88-5F92-4C06-8639-35DB81D521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749891"/>
              </p:ext>
            </p:extLst>
          </p:nvPr>
        </p:nvGraphicFramePr>
        <p:xfrm>
          <a:off x="891240" y="1682998"/>
          <a:ext cx="7128791" cy="4373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1634"/>
            <a:ext cx="7884368" cy="1143000"/>
          </a:xfrm>
        </p:spPr>
        <p:txBody>
          <a:bodyPr>
            <a:normAutofit/>
          </a:bodyPr>
          <a:lstStyle/>
          <a:p>
            <a:r>
              <a:rPr lang="uk-UA" sz="4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Санітарний регламент для ЗЗСО</a:t>
            </a:r>
          </a:p>
        </p:txBody>
      </p:sp>
      <p:pic>
        <p:nvPicPr>
          <p:cNvPr id="8194" name="Picture 2" descr="C:\Users\imusi\Desktop\Серпневий педагогічний тиждень\МТБ\0-02-0a-16f85ce1081ce7c43609847a2f6defb68d400d467550b809a5b86e636468b33b_65c32f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" b="8903"/>
          <a:stretch/>
        </p:blipFill>
        <p:spPr bwMode="auto">
          <a:xfrm>
            <a:off x="247219" y="1340768"/>
            <a:ext cx="8501245" cy="49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7914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2" y="0"/>
            <a:ext cx="9176166" cy="2057400"/>
          </a:xfrm>
        </p:spPr>
      </p:pic>
      <p:sp>
        <p:nvSpPr>
          <p:cNvPr id="6" name="Прямокутник 5"/>
          <p:cNvSpPr/>
          <p:nvPr/>
        </p:nvSpPr>
        <p:spPr>
          <a:xfrm>
            <a:off x="539552" y="2636913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/>
              <a:t>- Дергачівська початкова школа №1, </a:t>
            </a:r>
          </a:p>
          <a:p>
            <a:r>
              <a:rPr lang="uk-UA" sz="3200" b="1" dirty="0"/>
              <a:t>- КЗ «Дергачівський ліцей № 3», </a:t>
            </a:r>
          </a:p>
          <a:p>
            <a:r>
              <a:rPr lang="uk-UA" sz="3200" b="1" dirty="0"/>
              <a:t>- Дергачівський ЗДО № 1 «Калинка»,</a:t>
            </a:r>
          </a:p>
          <a:p>
            <a:r>
              <a:rPr lang="uk-UA" sz="3200" b="1" dirty="0"/>
              <a:t>- Дергачівський ЗДО № 2 «</a:t>
            </a:r>
            <a:r>
              <a:rPr lang="uk-UA" sz="3200" b="1" dirty="0" err="1"/>
              <a:t>Лелеченька</a:t>
            </a:r>
            <a:r>
              <a:rPr lang="uk-UA" sz="3200" b="1" dirty="0"/>
              <a:t>»,</a:t>
            </a:r>
          </a:p>
          <a:p>
            <a:r>
              <a:rPr lang="uk-UA" sz="3200" b="1" dirty="0"/>
              <a:t>- Дергачівський ЗДО № 3 «Сонечко»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0B121A-21ED-4013-A22D-7928905F8DF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123" y="5391095"/>
            <a:ext cx="2688208" cy="1472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6627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5859"/>
            <a:ext cx="5940152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Вартість харчування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3016" y="3573016"/>
            <a:ext cx="3419872" cy="2238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149895"/>
              </p:ext>
            </p:extLst>
          </p:nvPr>
        </p:nvGraphicFramePr>
        <p:xfrm>
          <a:off x="250962" y="1172999"/>
          <a:ext cx="4067944" cy="59436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33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7414"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Категорія</a:t>
                      </a:r>
                      <a:r>
                        <a:rPr lang="uk-UA" b="1" baseline="0" dirty="0"/>
                        <a:t> дітей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+mn-lt"/>
                        </a:rPr>
                        <a:t>Вартість</a:t>
                      </a:r>
                      <a:r>
                        <a:rPr lang="uk-UA" b="1" baseline="0" dirty="0">
                          <a:latin typeface="+mn-lt"/>
                        </a:rPr>
                        <a:t> харчування</a:t>
                      </a:r>
                      <a:endParaRPr lang="ru-RU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/>
                        <a:t>для учнів 1-4 класів</a:t>
                      </a:r>
                      <a:endParaRPr lang="uk-U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800" b="1" dirty="0">
                          <a:highlight>
                            <a:srgbClr val="FFFF00"/>
                          </a:highlight>
                          <a:latin typeface="+mn-lt"/>
                        </a:rPr>
                        <a:t>не більше 18 грн.</a:t>
                      </a:r>
                      <a:endParaRPr lang="ru-RU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1159">
                <a:tc>
                  <a:txBody>
                    <a:bodyPr/>
                    <a:lstStyle/>
                    <a:p>
                      <a:r>
                        <a:rPr lang="uk-UA" sz="1800" b="1" dirty="0"/>
                        <a:t>для вікової групи від 1 до 3 років з 9, 10,5, 12-годинним перебуванням у закладі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>
                          <a:highlight>
                            <a:srgbClr val="FFFF00"/>
                          </a:highlight>
                          <a:latin typeface="+mn-lt"/>
                        </a:rPr>
                        <a:t> 38,50 грн.</a:t>
                      </a:r>
                      <a:endParaRPr lang="uk-UA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  <a:p>
                      <a:pPr algn="r"/>
                      <a:endParaRPr lang="ru-RU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1159">
                <a:tc>
                  <a:txBody>
                    <a:bodyPr/>
                    <a:lstStyle/>
                    <a:p>
                      <a:r>
                        <a:rPr lang="uk-UA" sz="1800" b="1" dirty="0"/>
                        <a:t>для вікової групи від 3 до 6 років 9, 10,5, 12-годинним перебуванням у закладі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800" b="1" dirty="0">
                          <a:highlight>
                            <a:srgbClr val="FFFF00"/>
                          </a:highlight>
                          <a:latin typeface="+mn-lt"/>
                        </a:rPr>
                        <a:t> 58,50 грн.</a:t>
                      </a:r>
                      <a:endParaRPr lang="ru-RU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1159">
                <a:tc>
                  <a:txBody>
                    <a:bodyPr/>
                    <a:lstStyle/>
                    <a:p>
                      <a:r>
                        <a:rPr lang="uk-UA" sz="1800" b="1" dirty="0"/>
                        <a:t>для вікової групи від 3 до 6 років (з 6-годинним перебуванням у закладі)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>
                          <a:highlight>
                            <a:srgbClr val="FFFF00"/>
                          </a:highlight>
                          <a:latin typeface="+mn-lt"/>
                        </a:rPr>
                        <a:t> 35,00 грн.</a:t>
                      </a:r>
                      <a:endParaRPr lang="ru-RU" b="1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FC6F93CB-D256-4ABE-8A37-8EEB3C0AD87B}"/>
              </a:ext>
            </a:extLst>
          </p:cNvPr>
          <p:cNvPicPr/>
          <p:nvPr/>
        </p:nvPicPr>
        <p:blipFill>
          <a:blip r:embed="rId3" cstate="print"/>
          <a:srcRect t="17264"/>
          <a:stretch>
            <a:fillRect/>
          </a:stretch>
        </p:blipFill>
        <p:spPr bwMode="auto">
          <a:xfrm>
            <a:off x="4825096" y="1988840"/>
            <a:ext cx="3888432" cy="3435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0300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740352" cy="1143000"/>
          </a:xfrm>
        </p:spPr>
        <p:txBody>
          <a:bodyPr>
            <a:normAutofit fontScale="90000"/>
          </a:bodyPr>
          <a:lstStyle/>
          <a:p>
            <a:r>
              <a:rPr lang="ru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Орган</a:t>
            </a:r>
            <a:r>
              <a:rPr lang="uk-UA" b="1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ізація</a:t>
            </a:r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харчування </a:t>
            </a:r>
            <a:b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закладах освіти</a:t>
            </a: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407712"/>
              </p:ext>
            </p:extLst>
          </p:nvPr>
        </p:nvGraphicFramePr>
        <p:xfrm>
          <a:off x="539552" y="1412776"/>
          <a:ext cx="8460432" cy="477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25952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Autofit/>
          </a:bodyPr>
          <a:lstStyle/>
          <a:p>
            <a:r>
              <a:rPr lang="uk-UA" sz="40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Фінансування освітньої галузі</a:t>
            </a:r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0567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075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E9C89-DBF6-4A9E-AEC8-F038CD95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uk-UA" sz="3200" b="1" i="1" dirty="0">
                <a:solidFill>
                  <a:schemeClr val="tx2">
                    <a:lumMod val="50000"/>
                  </a:schemeClr>
                </a:solidFill>
              </a:rPr>
              <a:t>Матеріально-технічне забезпечення</a:t>
            </a:r>
            <a:endParaRPr lang="ru-UA" sz="32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E10C44-6B3C-41E1-ACB6-645C02A52B6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" y="1052736"/>
            <a:ext cx="3836324" cy="28762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8E0633-CB5A-4797-B716-22E4136206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34270"/>
            <a:ext cx="3296770" cy="23490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5DAE5A-E605-498E-8894-912A3C30A25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2" y="1168958"/>
            <a:ext cx="3079295" cy="45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022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21144-71AC-41F2-B6EB-8025F619E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490066"/>
          </a:xfrm>
        </p:spPr>
        <p:txBody>
          <a:bodyPr>
            <a:normAutofit fontScale="90000"/>
          </a:bodyPr>
          <a:lstStyle/>
          <a:p>
            <a:r>
              <a:rPr lang="uk-UA" sz="3600" b="1" i="1" dirty="0">
                <a:solidFill>
                  <a:schemeClr val="tx2">
                    <a:lumMod val="50000"/>
                  </a:schemeClr>
                </a:solidFill>
              </a:rPr>
              <a:t>Матеріально-технічне забезпечення</a:t>
            </a:r>
            <a:endParaRPr lang="ru-UA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0B4401-D228-48EE-B333-DED3925D2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31" y="2276872"/>
            <a:ext cx="3670769" cy="458112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20CB20-D067-4B63-9E65-75B073E15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31542" y="1794420"/>
            <a:ext cx="5949282" cy="41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833-B1DB-4E3E-A489-FBDCE5BB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tx2">
                    <a:lumMod val="50000"/>
                  </a:schemeClr>
                </a:solidFill>
              </a:rPr>
              <a:t>Матеріально-технічне забезпечення</a:t>
            </a:r>
            <a:endParaRPr lang="ru-UA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C51DA5-6CD6-4A83-8311-1A040D470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5" y="1340768"/>
            <a:ext cx="5325007" cy="446449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508AF3-0B78-405D-B2C0-6926A9E63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629137"/>
            <a:ext cx="3563888" cy="31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8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Партнерство та співпраця </a:t>
            </a:r>
            <a:b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із закладами та установами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100979-E2FE-466E-AA7D-50314A7D3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1" y="1603773"/>
            <a:ext cx="3661049" cy="2314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B77099-59B7-428C-AAD1-A33048372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3" y="1325986"/>
            <a:ext cx="4485075" cy="2870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FC29FE-F4BA-4500-8EEA-59289E2014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30934"/>
            <a:ext cx="4330824" cy="2602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3214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Партнерство та співпраця </a:t>
            </a:r>
            <a:b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sz="36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із закладами та установами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15B9D1B-F30C-4BA8-8B1C-CA8BC5BCA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32" y="2204864"/>
            <a:ext cx="2742589" cy="374720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0354E7-CFBF-4BCF-8D33-A7034CEA7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9" y="1318455"/>
            <a:ext cx="2134621" cy="32129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EA019C-B772-45C2-841A-66383C903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84" y="4182549"/>
            <a:ext cx="4441515" cy="24510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1C46C-9C9E-4227-8E25-F01C29C0A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49922"/>
            <a:ext cx="3077986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7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1CCACEA-BA60-4C5B-9218-C3BAD04D91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413912"/>
              </p:ext>
            </p:extLst>
          </p:nvPr>
        </p:nvGraphicFramePr>
        <p:xfrm>
          <a:off x="1079612" y="1866158"/>
          <a:ext cx="6872743" cy="1358385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145341">
                  <a:extLst>
                    <a:ext uri="{9D8B030D-6E8A-4147-A177-3AD203B41FA5}">
                      <a16:colId xmlns:a16="http://schemas.microsoft.com/office/drawing/2014/main" val="3649939208"/>
                    </a:ext>
                  </a:extLst>
                </a:gridCol>
                <a:gridCol w="1145341">
                  <a:extLst>
                    <a:ext uri="{9D8B030D-6E8A-4147-A177-3AD203B41FA5}">
                      <a16:colId xmlns:a16="http://schemas.microsoft.com/office/drawing/2014/main" val="3531731346"/>
                    </a:ext>
                  </a:extLst>
                </a:gridCol>
                <a:gridCol w="1145341">
                  <a:extLst>
                    <a:ext uri="{9D8B030D-6E8A-4147-A177-3AD203B41FA5}">
                      <a16:colId xmlns:a16="http://schemas.microsoft.com/office/drawing/2014/main" val="2475240545"/>
                    </a:ext>
                  </a:extLst>
                </a:gridCol>
                <a:gridCol w="1145341">
                  <a:extLst>
                    <a:ext uri="{9D8B030D-6E8A-4147-A177-3AD203B41FA5}">
                      <a16:colId xmlns:a16="http://schemas.microsoft.com/office/drawing/2014/main" val="3614546462"/>
                    </a:ext>
                  </a:extLst>
                </a:gridCol>
                <a:gridCol w="1145341">
                  <a:extLst>
                    <a:ext uri="{9D8B030D-6E8A-4147-A177-3AD203B41FA5}">
                      <a16:colId xmlns:a16="http://schemas.microsoft.com/office/drawing/2014/main" val="2447372505"/>
                    </a:ext>
                  </a:extLst>
                </a:gridCol>
                <a:gridCol w="1146038">
                  <a:extLst>
                    <a:ext uri="{9D8B030D-6E8A-4147-A177-3AD203B41FA5}">
                      <a16:colId xmlns:a16="http://schemas.microsoft.com/office/drawing/2014/main" val="706710084"/>
                    </a:ext>
                  </a:extLst>
                </a:gridCol>
              </a:tblGrid>
              <a:tr h="45279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885" algn="l"/>
                        </a:tabLst>
                      </a:pPr>
                      <a:r>
                        <a:rPr lang="uk-UA" sz="2400" b="1" dirty="0">
                          <a:effectLst/>
                        </a:rPr>
                        <a:t>1-4 класи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885" algn="l"/>
                        </a:tabLst>
                      </a:pPr>
                      <a:r>
                        <a:rPr lang="uk-UA" sz="2400" b="1" dirty="0">
                          <a:effectLst/>
                        </a:rPr>
                        <a:t>5-9 класи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10-11 класи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270386"/>
                  </a:ext>
                </a:extLst>
              </a:tr>
              <a:tr h="452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класів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учнів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класів</a:t>
                      </a:r>
                      <a:endParaRPr lang="x-none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</a:rPr>
                        <a:t>учнів</a:t>
                      </a:r>
                      <a:endParaRPr lang="x-none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класів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учнів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3353303"/>
                  </a:ext>
                </a:extLst>
              </a:tr>
              <a:tr h="452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87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1937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104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2258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31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595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486603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C3E803-FDC6-47E5-BA65-68AF485CF10F}"/>
              </a:ext>
            </a:extLst>
          </p:cNvPr>
          <p:cNvSpPr txBox="1"/>
          <p:nvPr/>
        </p:nvSpPr>
        <p:spPr>
          <a:xfrm>
            <a:off x="606388" y="1284079"/>
            <a:ext cx="7931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ЗЗСО навчалось </a:t>
            </a:r>
            <a:r>
              <a:rPr lang="uk-UA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4790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учнів у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222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класах-комплектах</a:t>
            </a:r>
            <a:endParaRPr lang="x-none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C47F8-9A3D-4A79-9B89-6CE3160D27FE}"/>
              </a:ext>
            </a:extLst>
          </p:cNvPr>
          <p:cNvSpPr txBox="1"/>
          <p:nvPr/>
        </p:nvSpPr>
        <p:spPr>
          <a:xfrm>
            <a:off x="1079612" y="3789040"/>
            <a:ext cx="6984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ЗДО навчалося </a:t>
            </a:r>
            <a:r>
              <a:rPr lang="uk-UA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1154 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дітей у </a:t>
            </a:r>
            <a:r>
              <a:rPr lang="uk-UA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63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групах</a:t>
            </a:r>
            <a:endParaRPr lang="x-none" sz="2400" b="1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C62FB6E0-509A-4DE7-8A84-29FA1E2C0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625319"/>
              </p:ext>
            </p:extLst>
          </p:nvPr>
        </p:nvGraphicFramePr>
        <p:xfrm>
          <a:off x="1079612" y="4509120"/>
          <a:ext cx="6872743" cy="1187769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453696">
                  <a:extLst>
                    <a:ext uri="{9D8B030D-6E8A-4147-A177-3AD203B41FA5}">
                      <a16:colId xmlns:a16="http://schemas.microsoft.com/office/drawing/2014/main" val="2868661185"/>
                    </a:ext>
                  </a:extLst>
                </a:gridCol>
                <a:gridCol w="1453696">
                  <a:extLst>
                    <a:ext uri="{9D8B030D-6E8A-4147-A177-3AD203B41FA5}">
                      <a16:colId xmlns:a16="http://schemas.microsoft.com/office/drawing/2014/main" val="2736808494"/>
                    </a:ext>
                  </a:extLst>
                </a:gridCol>
                <a:gridCol w="1982233">
                  <a:extLst>
                    <a:ext uri="{9D8B030D-6E8A-4147-A177-3AD203B41FA5}">
                      <a16:colId xmlns:a16="http://schemas.microsoft.com/office/drawing/2014/main" val="1646023664"/>
                    </a:ext>
                  </a:extLst>
                </a:gridCol>
                <a:gridCol w="1983118">
                  <a:extLst>
                    <a:ext uri="{9D8B030D-6E8A-4147-A177-3AD203B41FA5}">
                      <a16:colId xmlns:a16="http://schemas.microsoft.com/office/drawing/2014/main" val="3375525321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885" algn="l"/>
                        </a:tabLst>
                      </a:pPr>
                      <a:r>
                        <a:rPr lang="uk-UA" sz="2400" b="1" dirty="0">
                          <a:effectLst/>
                        </a:rPr>
                        <a:t>ЗДО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03885" algn="l"/>
                        </a:tabLst>
                      </a:pPr>
                      <a:r>
                        <a:rPr lang="uk-UA" sz="2400" b="1" dirty="0">
                          <a:effectLst/>
                        </a:rPr>
                        <a:t>Дошкільні підрозділи ЗЗСО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87513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груп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effectLst/>
                        </a:rPr>
                        <a:t>дітей</a:t>
                      </a:r>
                      <a:endParaRPr lang="x-none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груп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дітей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548403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33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611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30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543</a:t>
                      </a:r>
                      <a:endParaRPr lang="x-non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9693071"/>
                  </a:ext>
                </a:extLst>
              </a:tr>
            </a:tbl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1619672" y="284119"/>
            <a:ext cx="7151060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Кількісний</a:t>
            </a:r>
            <a:r>
              <a:rPr lang="ru-RU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склад ЗЗСО та ЗДО</a:t>
            </a:r>
            <a:endParaRPr lang="uk-UA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906581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ED088-4F52-4F05-85FC-09A3E10C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Партнерство та співпраця </a:t>
            </a:r>
            <a:b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uk-UA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із закладами та установами </a:t>
            </a:r>
            <a:endParaRPr lang="ru-UA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13089F4-1B83-4472-BA95-4904BFDB433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88840"/>
            <a:ext cx="2777356" cy="3773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D3CFA8-7389-4D0A-B85A-F31AA432F80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17494"/>
            <a:ext cx="5112568" cy="49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451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64854-D52B-4495-BD22-5FA6081BD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5747F3E-BCB3-4C54-980B-5268C6B396F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74638"/>
            <a:ext cx="8229600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2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3212976"/>
            <a:ext cx="7772400" cy="1470025"/>
          </a:xfrm>
        </p:spPr>
        <p:txBody>
          <a:bodyPr>
            <a:normAutofit/>
          </a:bodyPr>
          <a:lstStyle/>
          <a:p>
            <a:r>
              <a:rPr lang="uk-UA" sz="48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Запрошуємо до співпраці!</a:t>
            </a:r>
            <a:endParaRPr lang="en-US" sz="48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51F955-46D0-4582-BA7D-23BAEFBEA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81" y="620688"/>
            <a:ext cx="2356638" cy="23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57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A4BEAF2C-6CC6-44A4-A5F7-4FE7EEC8E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33643FA-91DB-43D4-86BE-70517A112E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836952"/>
              </p:ext>
            </p:extLst>
          </p:nvPr>
        </p:nvGraphicFramePr>
        <p:xfrm>
          <a:off x="457200" y="1019869"/>
          <a:ext cx="8229600" cy="2697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D287313-363D-41E8-B699-28338E0F4A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092481"/>
              </p:ext>
            </p:extLst>
          </p:nvPr>
        </p:nvGraphicFramePr>
        <p:xfrm>
          <a:off x="453798" y="3933056"/>
          <a:ext cx="8229599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3"/>
          <p:cNvSpPr txBox="1">
            <a:spLocks/>
          </p:cNvSpPr>
          <p:nvPr/>
        </p:nvSpPr>
        <p:spPr>
          <a:xfrm>
            <a:off x="1691680" y="45330"/>
            <a:ext cx="7238280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Заклади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позашкільної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освіти</a:t>
            </a:r>
            <a:endParaRPr lang="uk-UA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05916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2D34A7-DA14-4BF3-B1C7-A32A8280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Кадрове</a:t>
            </a: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забезпечення</a:t>
            </a:r>
            <a:endParaRPr lang="uk-UA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3" name="Діагра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009707"/>
              </p:ext>
            </p:extLst>
          </p:nvPr>
        </p:nvGraphicFramePr>
        <p:xfrm>
          <a:off x="461144" y="1340768"/>
          <a:ext cx="82256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7380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D1F029-E17C-4225-8449-D4C3816CD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59" y="980728"/>
            <a:ext cx="8291264" cy="57150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uk-UA" sz="2700" b="1" i="1" dirty="0"/>
              <a:t>КЗ «</a:t>
            </a:r>
            <a:r>
              <a:rPr lang="uk-UA" sz="2800" b="1" i="1" dirty="0"/>
              <a:t>Ветеринарний</a:t>
            </a:r>
            <a:r>
              <a:rPr lang="uk-UA" sz="2700" b="1" i="1" dirty="0"/>
              <a:t> ліцей»:</a:t>
            </a:r>
          </a:p>
          <a:p>
            <a:pPr lvl="0">
              <a:spcBef>
                <a:spcPts val="0"/>
              </a:spcBef>
            </a:pPr>
            <a:r>
              <a:rPr lang="uk-UA" sz="2700" i="1" dirty="0"/>
              <a:t>учитель української мови та літератури – 0,5 ст.;</a:t>
            </a:r>
          </a:p>
          <a:p>
            <a:pPr lvl="0">
              <a:spcBef>
                <a:spcPts val="0"/>
              </a:spcBef>
            </a:pPr>
            <a:r>
              <a:rPr lang="uk-UA" sz="2700" i="1" dirty="0"/>
              <a:t>учитель математики – 0,75 ст.;</a:t>
            </a:r>
          </a:p>
          <a:p>
            <a:pPr lvl="0">
              <a:spcBef>
                <a:spcPts val="0"/>
              </a:spcBef>
            </a:pPr>
            <a:r>
              <a:rPr lang="uk-UA" sz="2700" i="1" dirty="0"/>
              <a:t>учитель інформатики – 0,5 ст.;</a:t>
            </a:r>
          </a:p>
          <a:p>
            <a:pPr lvl="0">
              <a:spcBef>
                <a:spcPts val="0"/>
              </a:spcBef>
            </a:pPr>
            <a:r>
              <a:rPr lang="uk-UA" sz="2700" i="1" dirty="0"/>
              <a:t> учитель зарубіжної літератури – 0,5 ст.</a:t>
            </a:r>
          </a:p>
          <a:p>
            <a:pPr marL="0" lvl="0" indent="0">
              <a:buNone/>
            </a:pPr>
            <a:endParaRPr lang="uk-UA" sz="2000" i="1" dirty="0"/>
          </a:p>
          <a:p>
            <a:pPr marL="0" lvl="0" indent="0">
              <a:buNone/>
            </a:pPr>
            <a:r>
              <a:rPr lang="uk-UA" sz="2800" b="1" i="1" dirty="0"/>
              <a:t>КЗ «</a:t>
            </a:r>
            <a:r>
              <a:rPr lang="uk-UA" sz="2800" b="1" i="1" dirty="0" err="1"/>
              <a:t>Токарівський</a:t>
            </a:r>
            <a:r>
              <a:rPr lang="uk-UA" sz="2800" b="1" i="1" dirty="0"/>
              <a:t> ліцей»:</a:t>
            </a:r>
          </a:p>
          <a:p>
            <a:pPr lvl="0"/>
            <a:r>
              <a:rPr lang="uk-UA" sz="2800" i="1" dirty="0"/>
              <a:t>керівник гуртка – 0,5 ст.;</a:t>
            </a:r>
          </a:p>
          <a:p>
            <a:pPr lvl="0"/>
            <a:r>
              <a:rPr lang="uk-UA" sz="2800" i="1" dirty="0"/>
              <a:t>керівник гуртка національно-патріотичного спрямування – 0,5 ст.;</a:t>
            </a:r>
          </a:p>
          <a:p>
            <a:pPr lvl="0"/>
            <a:r>
              <a:rPr lang="uk-UA" sz="2800" i="1" dirty="0"/>
              <a:t>учитель предмета «Захист України» – 3 год.</a:t>
            </a:r>
            <a:endParaRPr lang="en-US" sz="2800" i="1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2D34A7-DA14-4BF3-B1C7-A32A8280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Вакансії</a:t>
            </a:r>
            <a:endParaRPr lang="uk-UA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/>
          <a:stretch/>
        </p:blipFill>
        <p:spPr>
          <a:xfrm>
            <a:off x="6944398" y="5877272"/>
            <a:ext cx="2200458" cy="10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66730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2494</TotalTime>
  <Words>1293</Words>
  <Application>Microsoft Office PowerPoint</Application>
  <PresentationFormat>Экран (4:3)</PresentationFormat>
  <Paragraphs>322</Paragraphs>
  <Slides>62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Arial</vt:lpstr>
      <vt:lpstr>Calibri</vt:lpstr>
      <vt:lpstr>Century Gothic</vt:lpstr>
      <vt:lpstr>Times New Roman</vt:lpstr>
      <vt:lpstr>Wingdings 3</vt:lpstr>
      <vt:lpstr>Специальное оформление</vt:lpstr>
      <vt:lpstr>Сектор</vt:lpstr>
      <vt:lpstr>ОСВІТА, ОСВІТЯНИ –  НЕЗЛАМНІ У ВІЙНІ!</vt:lpstr>
      <vt:lpstr>Про підсумки розвитку  дошкільної, загальної середньої, позашкільної освіти у 2021/2022 навчальному році  та пріоритетні завдання на шляху впровадження Державного стандарту базової середньої освіти, Концепції Нової української школи  в умовах воєнного стану у 2022/2023 навчальному році </vt:lpstr>
      <vt:lpstr>Презентация PowerPoint</vt:lpstr>
      <vt:lpstr>Станом на 26.08.2022 від початку повномасштабного вторгнення російської федерації на територію України</vt:lpstr>
      <vt:lpstr>Мережа закладів освіти</vt:lpstr>
      <vt:lpstr>Презентация PowerPoint</vt:lpstr>
      <vt:lpstr>Презентация PowerPoint</vt:lpstr>
      <vt:lpstr>Кадрове забезпечення</vt:lpstr>
      <vt:lpstr>Вакансії</vt:lpstr>
      <vt:lpstr>«Учитель року – 2022»</vt:lpstr>
      <vt:lpstr>      Дошкілля</vt:lpstr>
      <vt:lpstr>Початкова освіта</vt:lpstr>
      <vt:lpstr>Презентация PowerPoint</vt:lpstr>
      <vt:lpstr>Підвищення фахової майстерності вчителів НУШ та фахівців, які працюватимуть у 5 класах за новим Державним стандартом базової середньої освіти</vt:lpstr>
      <vt:lpstr>Презентация PowerPoint</vt:lpstr>
      <vt:lpstr>Дистанційне навчання</vt:lpstr>
      <vt:lpstr>Засоби організації дистанційного навчання</vt:lpstr>
      <vt:lpstr>Стратегії розвитку закладів загальної середньої та дошкільної освіти</vt:lpstr>
      <vt:lpstr>Медалісти – 2022 </vt:lpstr>
      <vt:lpstr>Високий результати НМТ –  від 190 до 200 балів</vt:lpstr>
      <vt:lpstr>Випускники, які набрали  200 балів під час складання НМТ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Науково-дослідницька діяльність  учнів  та вихованців закладів освіти громади</vt:lpstr>
      <vt:lpstr>Співпраця із закладами  та установами Харківської області</vt:lpstr>
      <vt:lpstr>Наші спортсмени</vt:lpstr>
      <vt:lpstr>Досягаймо! Перемагаймо!</vt:lpstr>
      <vt:lpstr>Наші спортсмени</vt:lpstr>
      <vt:lpstr>Презентация PowerPoint</vt:lpstr>
      <vt:lpstr>Презентация PowerPoint</vt:lpstr>
      <vt:lpstr>Всеукраїнський конкурс творчих робіт  "Геометрія навколо нас"</vt:lpstr>
      <vt:lpstr>Виховання –  невід’ємна складова освітнього процесу</vt:lpstr>
      <vt:lpstr>Виховання –  невід’ємна складова освітнього процесу</vt:lpstr>
      <vt:lpstr>Відзначення  пам’ятних та ювілейних дат</vt:lpstr>
      <vt:lpstr>Відзначення ювілейних і пам’ятних дат</vt:lpstr>
      <vt:lpstr>Музейна робота</vt:lpstr>
      <vt:lpstr>      Конкурс екскурсоводів   «Край, в якому я живу" </vt:lpstr>
      <vt:lpstr>Диктант національної єдності</vt:lpstr>
      <vt:lpstr>Національно-патріотичне виховання</vt:lpstr>
      <vt:lpstr>Національно-патріотичне виховання</vt:lpstr>
      <vt:lpstr>Єдиний інклюзивний  простір ЗЗСО громади</vt:lpstr>
      <vt:lpstr> КУ «Дергачівський інклюзивно-ресурсний центр «Без меж» Дергачівської міської ради</vt:lpstr>
      <vt:lpstr>Санітарний регламент для ЗЗСО</vt:lpstr>
      <vt:lpstr>Презентация PowerPoint</vt:lpstr>
      <vt:lpstr>Вартість харчування</vt:lpstr>
      <vt:lpstr>Організація харчування  в закладах освіти</vt:lpstr>
      <vt:lpstr>Фінансування освітньої галузі</vt:lpstr>
      <vt:lpstr>Матеріально-технічне забезпечення</vt:lpstr>
      <vt:lpstr>Матеріально-технічне забезпечення</vt:lpstr>
      <vt:lpstr>Матеріально-технічне забезпечення</vt:lpstr>
      <vt:lpstr>Партнерство та співпраця  із закладами та установами </vt:lpstr>
      <vt:lpstr>Партнерство та співпраця  із закладами та установами </vt:lpstr>
      <vt:lpstr>Партнерство та співпраця  із закладами та установами </vt:lpstr>
      <vt:lpstr>Презентация PowerPoint</vt:lpstr>
      <vt:lpstr>Запрошуємо до співпраці!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User</cp:lastModifiedBy>
  <cp:revision>213</cp:revision>
  <dcterms:created xsi:type="dcterms:W3CDTF">2009-01-08T12:15:48Z</dcterms:created>
  <dcterms:modified xsi:type="dcterms:W3CDTF">2022-08-28T10:02:09Z</dcterms:modified>
</cp:coreProperties>
</file>